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9"/>
  </p:notesMasterIdLst>
  <p:sldIdLst>
    <p:sldId id="257" r:id="rId4"/>
    <p:sldId id="323" r:id="rId5"/>
    <p:sldId id="324" r:id="rId6"/>
    <p:sldId id="366" r:id="rId7"/>
    <p:sldId id="327" r:id="rId8"/>
    <p:sldId id="329" r:id="rId9"/>
    <p:sldId id="328" r:id="rId10"/>
    <p:sldId id="267" r:id="rId11"/>
    <p:sldId id="268" r:id="rId12"/>
    <p:sldId id="326" r:id="rId13"/>
    <p:sldId id="363" r:id="rId14"/>
    <p:sldId id="368" r:id="rId15"/>
    <p:sldId id="349" r:id="rId16"/>
    <p:sldId id="350" r:id="rId17"/>
    <p:sldId id="352" r:id="rId18"/>
    <p:sldId id="369" r:id="rId19"/>
    <p:sldId id="354" r:id="rId20"/>
    <p:sldId id="355" r:id="rId21"/>
    <p:sldId id="370" r:id="rId22"/>
    <p:sldId id="356" r:id="rId23"/>
    <p:sldId id="357" r:id="rId24"/>
    <p:sldId id="358" r:id="rId25"/>
    <p:sldId id="365" r:id="rId26"/>
    <p:sldId id="371" r:id="rId27"/>
    <p:sldId id="331" r:id="rId28"/>
    <p:sldId id="332" r:id="rId29"/>
    <p:sldId id="374" r:id="rId30"/>
    <p:sldId id="375" r:id="rId31"/>
    <p:sldId id="376" r:id="rId32"/>
    <p:sldId id="377" r:id="rId33"/>
    <p:sldId id="382" r:id="rId34"/>
    <p:sldId id="378" r:id="rId35"/>
    <p:sldId id="381" r:id="rId36"/>
    <p:sldId id="325" r:id="rId37"/>
    <p:sldId id="344" r:id="rId3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0E8"/>
    <a:srgbClr val="8D8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75180" autoAdjust="0"/>
  </p:normalViewPr>
  <p:slideViewPr>
    <p:cSldViewPr>
      <p:cViewPr varScale="1">
        <p:scale>
          <a:sx n="69" d="100"/>
          <a:sy n="69" d="100"/>
        </p:scale>
        <p:origin x="1536" y="66"/>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ED8C66C-F67B-45B6-8BAD-31E3B7981118}" type="datetimeFigureOut">
              <a:rPr kumimoji="1" lang="ja-JP" altLang="en-US" smtClean="0"/>
              <a:t>2017/1/23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06D9ED8-3EE2-4529-A61A-D2BE6EA3C86A}" type="slidenum">
              <a:rPr kumimoji="1" lang="ja-JP" altLang="en-US" smtClean="0"/>
              <a:t>‹#›</a:t>
            </a:fld>
            <a:endParaRPr kumimoji="1" lang="ja-JP" altLang="en-US"/>
          </a:p>
        </p:txBody>
      </p:sp>
    </p:spTree>
    <p:extLst>
      <p:ext uri="{BB962C8B-B14F-4D97-AF65-F5344CB8AC3E}">
        <p14:creationId xmlns:p14="http://schemas.microsoft.com/office/powerpoint/2010/main" val="41620074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今から発表を始めます。</a:t>
            </a:r>
            <a:endParaRPr kumimoji="1" lang="en-US" altLang="ja-JP" dirty="0" smtClean="0"/>
          </a:p>
          <a:p>
            <a:r>
              <a:rPr kumimoji="1" lang="ja-JP" altLang="en-US" dirty="0" smtClean="0"/>
              <a:t>いの町活性プラン</a:t>
            </a:r>
            <a:br>
              <a:rPr kumimoji="1" lang="ja-JP" altLang="en-US" dirty="0" smtClean="0"/>
            </a:br>
            <a:r>
              <a:rPr kumimoji="1" lang="ja-JP" altLang="en-US" dirty="0" smtClean="0"/>
              <a:t>（僕たちがいの町を元気にしたい！）</a:t>
            </a:r>
            <a:endParaRPr kumimoji="1" lang="ja-JP" altLang="en-US" dirty="0"/>
          </a:p>
        </p:txBody>
      </p:sp>
      <p:sp>
        <p:nvSpPr>
          <p:cNvPr id="4" name="スライド番号プレースホルダー 3"/>
          <p:cNvSpPr>
            <a:spLocks noGrp="1"/>
          </p:cNvSpPr>
          <p:nvPr>
            <p:ph type="sldNum" sz="quarter" idx="10"/>
          </p:nvPr>
        </p:nvSpPr>
        <p:spPr/>
        <p:txBody>
          <a:bodyPr/>
          <a:lstStyle/>
          <a:p>
            <a:fld id="{925283DE-C784-497D-90BE-95C3B519DCEC}" type="slidenum">
              <a:rPr kumimoji="1" lang="ja-JP" altLang="en-US" smtClean="0"/>
              <a:t>1</a:t>
            </a:fld>
            <a:endParaRPr kumimoji="1" lang="ja-JP" altLang="en-US"/>
          </a:p>
        </p:txBody>
      </p:sp>
    </p:spTree>
    <p:extLst>
      <p:ext uri="{BB962C8B-B14F-4D97-AF65-F5344CB8AC3E}">
        <p14:creationId xmlns:p14="http://schemas.microsoft.com/office/powerpoint/2010/main" val="114138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現状把握と課題発見の結果、発信しようとするコンテンツを産業、農業、観光、歴史文化、自然環境の５つのテーマとし、グループごとに調査・研究をすることにしました。</a:t>
            </a:r>
            <a:endParaRPr kumimoji="1" lang="en-US" altLang="ja-JP" dirty="0" smtClean="0"/>
          </a:p>
          <a:p>
            <a:r>
              <a:rPr kumimoji="1" lang="ja-JP" altLang="en-US" dirty="0" smtClean="0"/>
              <a:t>そのなかでも今回は産業プランと農業プランについて発表します。</a:t>
            </a:r>
            <a:endParaRPr kumimoji="1" lang="en-US" altLang="ja-JP" dirty="0" smtClean="0"/>
          </a:p>
          <a:p>
            <a:r>
              <a:rPr kumimoji="1" lang="ja-JP" altLang="en-US" dirty="0" smtClean="0"/>
              <a:t>それでは、産業プランの発表をお願いします。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10</a:t>
            </a:fld>
            <a:endParaRPr kumimoji="1" lang="ja-JP" altLang="en-US"/>
          </a:p>
        </p:txBody>
      </p:sp>
    </p:spTree>
    <p:extLst>
      <p:ext uri="{BB962C8B-B14F-4D97-AF65-F5344CB8AC3E}">
        <p14:creationId xmlns:p14="http://schemas.microsoft.com/office/powerpoint/2010/main" val="24120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11</a:t>
            </a:fld>
            <a:endParaRPr kumimoji="1" lang="ja-JP" altLang="en-US"/>
          </a:p>
        </p:txBody>
      </p:sp>
    </p:spTree>
    <p:extLst>
      <p:ext uri="{BB962C8B-B14F-4D97-AF65-F5344CB8AC3E}">
        <p14:creationId xmlns:p14="http://schemas.microsoft.com/office/powerpoint/2010/main" val="25977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いの町で生まれた和紙の土佐典具帖紙です。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12</a:t>
            </a:fld>
            <a:endParaRPr kumimoji="1" lang="ja-JP" altLang="en-US"/>
          </a:p>
        </p:txBody>
      </p:sp>
    </p:spTree>
    <p:extLst>
      <p:ext uri="{BB962C8B-B14F-4D97-AF65-F5344CB8AC3E}">
        <p14:creationId xmlns:p14="http://schemas.microsoft.com/office/powerpoint/2010/main" val="125910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13</a:t>
            </a:fld>
            <a:endParaRPr kumimoji="1" lang="ja-JP" altLang="en-US"/>
          </a:p>
        </p:txBody>
      </p:sp>
    </p:spTree>
    <p:extLst>
      <p:ext uri="{BB962C8B-B14F-4D97-AF65-F5344CB8AC3E}">
        <p14:creationId xmlns:p14="http://schemas.microsoft.com/office/powerpoint/2010/main" val="277335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A9C483-12D6-4A0E-A9DE-647EDB8142BA}" type="slidenum">
              <a:rPr kumimoji="1" lang="ja-JP" altLang="en-US" smtClean="0"/>
              <a:t>14</a:t>
            </a:fld>
            <a:endParaRPr kumimoji="1" lang="ja-JP" altLang="en-US"/>
          </a:p>
        </p:txBody>
      </p:sp>
    </p:spTree>
    <p:extLst>
      <p:ext uri="{BB962C8B-B14F-4D97-AF65-F5344CB8AC3E}">
        <p14:creationId xmlns:p14="http://schemas.microsoft.com/office/powerpoint/2010/main" val="105312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15</a:t>
            </a:fld>
            <a:endParaRPr kumimoji="1" lang="ja-JP" altLang="en-US"/>
          </a:p>
        </p:txBody>
      </p:sp>
    </p:spTree>
    <p:extLst>
      <p:ext uri="{BB962C8B-B14F-4D97-AF65-F5344CB8AC3E}">
        <p14:creationId xmlns:p14="http://schemas.microsoft.com/office/powerpoint/2010/main" val="358339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16</a:t>
            </a:fld>
            <a:endParaRPr kumimoji="1" lang="ja-JP" altLang="en-US"/>
          </a:p>
        </p:txBody>
      </p:sp>
    </p:spTree>
    <p:extLst>
      <p:ext uri="{BB962C8B-B14F-4D97-AF65-F5344CB8AC3E}">
        <p14:creationId xmlns:p14="http://schemas.microsoft.com/office/powerpoint/2010/main" val="203663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紙すきの後継者が減少しています。それは和紙という文化性の高い物をつくる、自分の漉いた紙がずっと後世にまで残る、今の世の中で本物の価値観に基づいた自信も誇りも持てる、そんな手漉き和紙なのになぜ後継者が育たない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17</a:t>
            </a:fld>
            <a:endParaRPr kumimoji="1" lang="ja-JP" altLang="en-US"/>
          </a:p>
        </p:txBody>
      </p:sp>
    </p:spTree>
    <p:extLst>
      <p:ext uri="{BB962C8B-B14F-4D97-AF65-F5344CB8AC3E}">
        <p14:creationId xmlns:p14="http://schemas.microsoft.com/office/powerpoint/2010/main" val="422666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18</a:t>
            </a:fld>
            <a:endParaRPr kumimoji="1" lang="ja-JP" altLang="en-US"/>
          </a:p>
        </p:txBody>
      </p:sp>
    </p:spTree>
    <p:extLst>
      <p:ext uri="{BB962C8B-B14F-4D97-AF65-F5344CB8AC3E}">
        <p14:creationId xmlns:p14="http://schemas.microsoft.com/office/powerpoint/2010/main" val="140989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20</a:t>
            </a:fld>
            <a:endParaRPr kumimoji="1" lang="ja-JP" altLang="en-US"/>
          </a:p>
        </p:txBody>
      </p:sp>
    </p:spTree>
    <p:extLst>
      <p:ext uri="{BB962C8B-B14F-4D97-AF65-F5344CB8AC3E}">
        <p14:creationId xmlns:p14="http://schemas.microsoft.com/office/powerpoint/2010/main" val="403119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本研究の目的は「いの町の魅力を見つけ、それを発信していく方法を考える」です。</a:t>
            </a:r>
            <a:endParaRPr kumimoji="1" lang="en-US" altLang="ja-JP" dirty="0" smtClean="0"/>
          </a:p>
          <a:p>
            <a:r>
              <a:rPr kumimoji="1" lang="ja-JP" altLang="en-US" dirty="0" smtClean="0"/>
              <a:t>商業は、情報を集め、発信し、経済につなげていく教科です。私たち</a:t>
            </a:r>
            <a:r>
              <a:rPr kumimoji="1" lang="en-US" altLang="ja-JP" dirty="0" smtClean="0"/>
              <a:t>ICT</a:t>
            </a:r>
            <a:r>
              <a:rPr kumimoji="1" lang="ja-JP" altLang="en-US" dirty="0" smtClean="0"/>
              <a:t>コースでは学校が立地するいの町の情報を地域活性化につなげようとしています。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a:t>
            </a:fld>
            <a:endParaRPr kumimoji="1" lang="ja-JP" altLang="en-US"/>
          </a:p>
        </p:txBody>
      </p:sp>
    </p:spTree>
    <p:extLst>
      <p:ext uri="{BB962C8B-B14F-4D97-AF65-F5344CB8AC3E}">
        <p14:creationId xmlns:p14="http://schemas.microsoft.com/office/powerpoint/2010/main" val="98851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21</a:t>
            </a:fld>
            <a:endParaRPr kumimoji="1" lang="ja-JP" altLang="en-US"/>
          </a:p>
        </p:txBody>
      </p:sp>
    </p:spTree>
    <p:extLst>
      <p:ext uri="{BB962C8B-B14F-4D97-AF65-F5344CB8AC3E}">
        <p14:creationId xmlns:p14="http://schemas.microsoft.com/office/powerpoint/2010/main" val="244514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22</a:t>
            </a:fld>
            <a:endParaRPr kumimoji="1" lang="ja-JP" altLang="en-US"/>
          </a:p>
        </p:txBody>
      </p:sp>
    </p:spTree>
    <p:extLst>
      <p:ext uri="{BB962C8B-B14F-4D97-AF65-F5344CB8AC3E}">
        <p14:creationId xmlns:p14="http://schemas.microsoft.com/office/powerpoint/2010/main" val="207672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23</a:t>
            </a:fld>
            <a:endParaRPr kumimoji="1" lang="ja-JP" altLang="en-US"/>
          </a:p>
        </p:txBody>
      </p:sp>
    </p:spTree>
    <p:extLst>
      <p:ext uri="{BB962C8B-B14F-4D97-AF65-F5344CB8AC3E}">
        <p14:creationId xmlns:p14="http://schemas.microsoft.com/office/powerpoint/2010/main" val="428824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25</a:t>
            </a:fld>
            <a:endParaRPr kumimoji="1" lang="ja-JP" altLang="en-US"/>
          </a:p>
        </p:txBody>
      </p:sp>
    </p:spTree>
    <p:extLst>
      <p:ext uri="{BB962C8B-B14F-4D97-AF65-F5344CB8AC3E}">
        <p14:creationId xmlns:p14="http://schemas.microsoft.com/office/powerpoint/2010/main" val="642970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26</a:t>
            </a:fld>
            <a:endParaRPr kumimoji="1" lang="ja-JP" altLang="en-US"/>
          </a:p>
        </p:txBody>
      </p:sp>
    </p:spTree>
    <p:extLst>
      <p:ext uri="{BB962C8B-B14F-4D97-AF65-F5344CB8AC3E}">
        <p14:creationId xmlns:p14="http://schemas.microsoft.com/office/powerpoint/2010/main" val="3903840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28496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年間１０人うけいれることにより、農業従事者のグラフの水色以外の若者の割合が</a:t>
            </a:r>
            <a:r>
              <a:rPr kumimoji="1" lang="en-US" altLang="ja-JP" dirty="0" smtClean="0"/>
              <a:t>10</a:t>
            </a:r>
            <a:r>
              <a:rPr kumimoji="1" lang="ja-JP" altLang="en-US" dirty="0" smtClean="0"/>
              <a:t>年後、</a:t>
            </a:r>
            <a:r>
              <a:rPr kumimoji="1" lang="en-US" altLang="ja-JP" dirty="0" smtClean="0"/>
              <a:t>20</a:t>
            </a:r>
            <a:r>
              <a:rPr kumimoji="1" lang="ja-JP" altLang="en-US" dirty="0" smtClean="0"/>
              <a:t>年後には、</a:t>
            </a:r>
            <a:r>
              <a:rPr kumimoji="1" lang="en-US" altLang="ja-JP" dirty="0" smtClean="0"/>
              <a:t>20</a:t>
            </a:r>
            <a:r>
              <a:rPr kumimoji="1" lang="ja-JP" altLang="en-US" dirty="0" smtClean="0"/>
              <a:t>％以上になることを目指しています。</a:t>
            </a:r>
          </a:p>
          <a:p>
            <a:r>
              <a:rPr kumimoji="1" lang="en-US" altLang="ja-JP" dirty="0" smtClean="0"/>
              <a:t>20</a:t>
            </a:r>
            <a:r>
              <a:rPr kumimoji="1" lang="ja-JP" altLang="en-US" dirty="0" smtClean="0"/>
              <a:t>％以上になることにより、若者の活気で</a:t>
            </a:r>
            <a:r>
              <a:rPr kumimoji="1" lang="ja-JP" altLang="en-US" dirty="0" err="1" smtClean="0"/>
              <a:t>あふれたいの</a:t>
            </a:r>
            <a:r>
              <a:rPr kumimoji="1" lang="ja-JP" altLang="en-US" dirty="0" smtClean="0"/>
              <a:t>町にしたいと考えています。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548595C-8FC9-4856-83A6-2126F86A4D22}"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804907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私たちは、これらのプランをブラッシュアップします。そして、情報の発信方法を検討し、プランがいの町の役立つものにして行きたいと考えています。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34</a:t>
            </a:fld>
            <a:endParaRPr kumimoji="1" lang="ja-JP" altLang="en-US"/>
          </a:p>
        </p:txBody>
      </p:sp>
    </p:spTree>
    <p:extLst>
      <p:ext uri="{BB962C8B-B14F-4D97-AF65-F5344CB8AC3E}">
        <p14:creationId xmlns:p14="http://schemas.microsoft.com/office/powerpoint/2010/main" val="2620696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これで発表を終わります。</a:t>
            </a:r>
            <a:endParaRPr kumimoji="1" lang="en-US" altLang="ja-JP" dirty="0" smtClean="0"/>
          </a:p>
          <a:p>
            <a:r>
              <a:rPr kumimoji="1" lang="ja-JP" altLang="en-US" smtClean="0"/>
              <a:t>ご清聴ありがとうございました。</a:t>
            </a:r>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35</a:t>
            </a:fld>
            <a:endParaRPr kumimoji="1" lang="ja-JP" altLang="en-US"/>
          </a:p>
        </p:txBody>
      </p:sp>
    </p:spTree>
    <p:extLst>
      <p:ext uri="{BB962C8B-B14F-4D97-AF65-F5344CB8AC3E}">
        <p14:creationId xmlns:p14="http://schemas.microsoft.com/office/powerpoint/2010/main" val="145805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研究方法はこのようになります。</a:t>
            </a:r>
            <a:endParaRPr kumimoji="1" lang="en-US" altLang="ja-JP" dirty="0" smtClean="0"/>
          </a:p>
          <a:p>
            <a:r>
              <a:rPr kumimoji="1" lang="ja-JP" altLang="en-US" dirty="0" smtClean="0"/>
              <a:t>平成２８年度は高知工科大、経済マネジメント学群の桂信太郎教授とその学生の助力を得ながら進めています。</a:t>
            </a:r>
            <a:endParaRPr kumimoji="1" lang="en-US" altLang="ja-JP" dirty="0" smtClean="0"/>
          </a:p>
          <a:p>
            <a:pPr marL="0" indent="0">
              <a:buFont typeface="+mj-lt"/>
              <a:buNone/>
            </a:pPr>
            <a:r>
              <a:rPr kumimoji="1" lang="ja-JP" altLang="en-US" sz="1200" dirty="0" smtClean="0"/>
              <a:t>　まずは、いの町の現状把握と課題解決</a:t>
            </a:r>
            <a:endParaRPr kumimoji="1" lang="en-US" altLang="ja-JP" sz="1200" dirty="0" smtClean="0"/>
          </a:p>
          <a:p>
            <a:pPr marL="0" indent="0">
              <a:buFont typeface="+mj-lt"/>
              <a:buNone/>
            </a:pPr>
            <a:r>
              <a:rPr lang="ja-JP" altLang="en-US" sz="1200" dirty="0" smtClean="0"/>
              <a:t>　次に、発信するコンテンツの焦点化</a:t>
            </a:r>
            <a:endParaRPr lang="en-US" altLang="ja-JP" sz="1200" dirty="0" smtClean="0"/>
          </a:p>
          <a:p>
            <a:pPr marL="0" indent="0">
              <a:buFont typeface="+mj-lt"/>
              <a:buNone/>
            </a:pPr>
            <a:r>
              <a:rPr kumimoji="1" lang="ja-JP" altLang="en-US" sz="1200" dirty="0" smtClean="0"/>
              <a:t>　最後に、発信方法の検討と実際の発信　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3</a:t>
            </a:fld>
            <a:endParaRPr kumimoji="1" lang="ja-JP" altLang="en-US"/>
          </a:p>
        </p:txBody>
      </p:sp>
    </p:spTree>
    <p:extLst>
      <p:ext uri="{BB962C8B-B14F-4D97-AF65-F5344CB8AC3E}">
        <p14:creationId xmlns:p14="http://schemas.microsoft.com/office/powerpoint/2010/main" val="316850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4</a:t>
            </a:fld>
            <a:endParaRPr kumimoji="1" lang="ja-JP" altLang="en-US"/>
          </a:p>
        </p:txBody>
      </p:sp>
    </p:spTree>
    <p:extLst>
      <p:ext uri="{BB962C8B-B14F-4D97-AF65-F5344CB8AC3E}">
        <p14:creationId xmlns:p14="http://schemas.microsoft.com/office/powerpoint/2010/main" val="237422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いの町の現状把握と課題解決では、まず魅力の発見、和紙産業の繁栄や豊かな自然について知りました。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5</a:t>
            </a:fld>
            <a:endParaRPr kumimoji="1" lang="ja-JP" altLang="en-US"/>
          </a:p>
        </p:txBody>
      </p:sp>
    </p:spTree>
    <p:extLst>
      <p:ext uri="{BB962C8B-B14F-4D97-AF65-F5344CB8AC3E}">
        <p14:creationId xmlns:p14="http://schemas.microsoft.com/office/powerpoint/2010/main" val="275759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いの町は江戸時代から和紙産業で栄えました。いの町で生まれた和紙の土佐典具帖紙と土佐七色紙です。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6</a:t>
            </a:fld>
            <a:endParaRPr kumimoji="1" lang="ja-JP" altLang="en-US"/>
          </a:p>
        </p:txBody>
      </p:sp>
    </p:spTree>
    <p:extLst>
      <p:ext uri="{BB962C8B-B14F-4D97-AF65-F5344CB8AC3E}">
        <p14:creationId xmlns:p14="http://schemas.microsoft.com/office/powerpoint/2010/main" val="125910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いの町は多くの豊かな自然に囲まれています。なかでも清流仁淀川は水質日本一を誇っています。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7</a:t>
            </a:fld>
            <a:endParaRPr kumimoji="1" lang="ja-JP" altLang="en-US"/>
          </a:p>
        </p:txBody>
      </p:sp>
    </p:spTree>
    <p:extLst>
      <p:ext uri="{BB962C8B-B14F-4D97-AF65-F5344CB8AC3E}">
        <p14:creationId xmlns:p14="http://schemas.microsoft.com/office/powerpoint/2010/main" val="171409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町のいたるところで当時の繁栄を感じさせます。</a:t>
            </a:r>
            <a:endParaRPr kumimoji="1" lang="ja-JP" altLang="en-US" dirty="0"/>
          </a:p>
        </p:txBody>
      </p:sp>
      <p:sp>
        <p:nvSpPr>
          <p:cNvPr id="4" name="スライド番号プレースホルダー 3"/>
          <p:cNvSpPr>
            <a:spLocks noGrp="1"/>
          </p:cNvSpPr>
          <p:nvPr>
            <p:ph type="sldNum" sz="quarter" idx="10"/>
          </p:nvPr>
        </p:nvSpPr>
        <p:spPr/>
        <p:txBody>
          <a:bodyPr/>
          <a:lstStyle/>
          <a:p>
            <a:fld id="{306D9ED8-3EE2-4529-A61A-D2BE6EA3C86A}" type="slidenum">
              <a:rPr kumimoji="1" lang="ja-JP" altLang="en-US" smtClean="0"/>
              <a:t>8</a:t>
            </a:fld>
            <a:endParaRPr kumimoji="1" lang="ja-JP" altLang="en-US"/>
          </a:p>
        </p:txBody>
      </p:sp>
    </p:spTree>
    <p:extLst>
      <p:ext uri="{BB962C8B-B14F-4D97-AF65-F5344CB8AC3E}">
        <p14:creationId xmlns:p14="http://schemas.microsoft.com/office/powerpoint/2010/main" val="143572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現状の把握と課題発見のために、街歩きツアーや住民からの聞き取り調査をおこないました。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5283DE-C784-497D-90BE-95C3B519DCEC}" type="slidenum">
              <a:rPr kumimoji="1" lang="ja-JP" altLang="en-US" smtClean="0"/>
              <a:t>9</a:t>
            </a:fld>
            <a:endParaRPr kumimoji="1" lang="ja-JP" altLang="en-US"/>
          </a:p>
        </p:txBody>
      </p:sp>
    </p:spTree>
    <p:extLst>
      <p:ext uri="{BB962C8B-B14F-4D97-AF65-F5344CB8AC3E}">
        <p14:creationId xmlns:p14="http://schemas.microsoft.com/office/powerpoint/2010/main" val="404765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8C2E73-BC6B-4439-AFFD-3BF70AE3042B}" type="slidenum">
              <a:rPr kumimoji="1" lang="ja-JP" altLang="en-US" smtClean="0"/>
              <a:t>‹#›</a:t>
            </a:fld>
            <a:endParaRPr kumimoji="1" lang="ja-JP" alt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103451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51337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329685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221286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32103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3735504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98854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146662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
        <p:nvSpPr>
          <p:cNvPr id="11" name="Title 10"/>
          <p:cNvSpPr>
            <a:spLocks noGrp="1"/>
          </p:cNvSpPr>
          <p:nvPr>
            <p:ph type="title"/>
          </p:nvPr>
        </p:nvSpPr>
        <p:spPr/>
        <p:txBody>
          <a:bodyPr/>
          <a:lstStyle/>
          <a:p>
            <a:r>
              <a:rPr lang="ja-JP" altLang="en-US" smtClean="0"/>
              <a:t>マスター タイトルの書式設定</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382059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72210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3889705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5523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3144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4729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508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9589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074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19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1516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113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7517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983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
        <p:nvSpPr>
          <p:cNvPr id="12" name="Title 1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ja-JP" altLang="en-US" smtClean="0"/>
              <a:t>マスター タイトルの書式設定</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31F45E-8B44-4F1F-B836-6521362809D3}" type="datetimeFigureOut">
              <a:rPr kumimoji="1" lang="ja-JP" altLang="en-US" smtClean="0"/>
              <a:t>2017/1/23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8C2E73-BC6B-4439-AFFD-3BF70AE3042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331F45E-8B44-4F1F-B836-6521362809D3}" type="datetimeFigureOut">
              <a:rPr kumimoji="1" lang="ja-JP" altLang="en-US" smtClean="0"/>
              <a:t>2017/1/23</a:t>
            </a:fld>
            <a:endParaRPr kumimoji="1" lang="ja-JP" alt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8C2E73-BC6B-4439-AFFD-3BF70AE3042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54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1F45E-8B44-4F1F-B836-6521362809D3}" type="datetimeFigureOut">
              <a:rPr kumimoji="1" lang="ja-JP" altLang="en-US" smtClean="0"/>
              <a:t>2017/1/23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C2E73-BC6B-4439-AFFD-3BF70AE3042B}" type="slidenum">
              <a:rPr kumimoji="1" lang="ja-JP" altLang="en-US" smtClean="0"/>
              <a:t>‹#›</a:t>
            </a:fld>
            <a:endParaRPr kumimoji="1" lang="ja-JP" altLang="en-US"/>
          </a:p>
        </p:txBody>
      </p:sp>
    </p:spTree>
    <p:extLst>
      <p:ext uri="{BB962C8B-B14F-4D97-AF65-F5344CB8AC3E}">
        <p14:creationId xmlns:p14="http://schemas.microsoft.com/office/powerpoint/2010/main" val="1172771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F357FB-8FD7-4777-89D1-C2554B380400}" type="datetimeFigureOut">
              <a:rPr lang="ja-JP" altLang="en-US" smtClean="0">
                <a:solidFill>
                  <a:prstClr val="black">
                    <a:tint val="75000"/>
                  </a:prstClr>
                </a:solidFill>
              </a:rPr>
              <a:pPr/>
              <a:t>2017/1/23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B248AD-6735-4F20-8BB9-D71352D00FD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20599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29987;&#26989;&#25945;&#32946;&#29983;&#24466;&#30740;&#31350;&#30330;&#34920;&#22823;&#20250;3.pptx"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AB73BC-B049-4115-A692-8D63A059BFB8}" type="slidenum">
              <a:rPr lang="en-US" smtClean="0"/>
              <a:t>1</a:t>
            </a:fld>
            <a:endParaRPr lang="en-US" dirty="0"/>
          </a:p>
        </p:txBody>
      </p:sp>
      <p:sp>
        <p:nvSpPr>
          <p:cNvPr id="5" name="タイトル 4"/>
          <p:cNvSpPr>
            <a:spLocks noGrp="1"/>
          </p:cNvSpPr>
          <p:nvPr>
            <p:ph type="ctrTitle"/>
          </p:nvPr>
        </p:nvSpPr>
        <p:spPr>
          <a:xfrm>
            <a:off x="395536" y="1387737"/>
            <a:ext cx="8208912" cy="1731982"/>
          </a:xfrm>
        </p:spPr>
        <p:txBody>
          <a:bodyPr>
            <a:noAutofit/>
          </a:bodyPr>
          <a:lstStyle/>
          <a:p>
            <a:r>
              <a:rPr lang="ja-JP" altLang="en-US" sz="4600" dirty="0" smtClean="0"/>
              <a:t>いの町活性プラン</a:t>
            </a:r>
            <a:r>
              <a:rPr lang="en-US" altLang="ja-JP" sz="4600" dirty="0"/>
              <a:t/>
            </a:r>
            <a:br>
              <a:rPr lang="en-US" altLang="ja-JP" sz="4600" dirty="0"/>
            </a:br>
            <a:r>
              <a:rPr lang="ja-JP" altLang="en-US" sz="3600" dirty="0" smtClean="0"/>
              <a:t>（僕たちがいの町を元気にしたい！）</a:t>
            </a:r>
            <a:endParaRPr lang="ja-JP" altLang="en-US" sz="3600" dirty="0"/>
          </a:p>
        </p:txBody>
      </p:sp>
      <p:sp>
        <p:nvSpPr>
          <p:cNvPr id="2" name="サブタイトル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047535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490" y="570156"/>
            <a:ext cx="7915958" cy="1054250"/>
          </a:xfrm>
        </p:spPr>
        <p:txBody>
          <a:bodyPr/>
          <a:lstStyle/>
          <a:p>
            <a:r>
              <a:rPr lang="ja-JP" altLang="en-US" sz="4000" dirty="0" smtClean="0"/>
              <a:t>２．発信するコンテンツの焦点化</a:t>
            </a:r>
            <a:endParaRPr kumimoji="1" lang="ja-JP" altLang="en-US" sz="4000" dirty="0"/>
          </a:p>
        </p:txBody>
      </p:sp>
      <p:sp>
        <p:nvSpPr>
          <p:cNvPr id="3" name="コンテンツ プレースホルダー 2"/>
          <p:cNvSpPr>
            <a:spLocks noGrp="1"/>
          </p:cNvSpPr>
          <p:nvPr>
            <p:ph idx="1"/>
          </p:nvPr>
        </p:nvSpPr>
        <p:spPr/>
        <p:txBody>
          <a:bodyPr>
            <a:normAutofit/>
          </a:bodyPr>
          <a:lstStyle/>
          <a:p>
            <a:r>
              <a:rPr kumimoji="1" lang="ja-JP" altLang="en-US" sz="3000" dirty="0" smtClean="0"/>
              <a:t>産業・農業・観光・歴史文化・自然環境</a:t>
            </a:r>
            <a:endParaRPr kumimoji="1" lang="en-US" altLang="ja-JP" sz="3000" dirty="0" smtClean="0"/>
          </a:p>
          <a:p>
            <a:pPr marL="0" indent="0">
              <a:buNone/>
            </a:pPr>
            <a:r>
              <a:rPr kumimoji="1" lang="ja-JP" altLang="en-US" sz="3000" dirty="0" smtClean="0"/>
              <a:t>（５テーマとしてグループ分けを行う）</a:t>
            </a:r>
            <a:endParaRPr kumimoji="1" lang="ja-JP" altLang="en-US" sz="3000" dirty="0"/>
          </a:p>
        </p:txBody>
      </p:sp>
    </p:spTree>
    <p:extLst>
      <p:ext uri="{BB962C8B-B14F-4D97-AF65-F5344CB8AC3E}">
        <p14:creationId xmlns:p14="http://schemas.microsoft.com/office/powerpoint/2010/main" val="280486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産業プラン</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4567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75656" y="2132856"/>
            <a:ext cx="604867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FAB73BC-B049-4115-A692-8D63A059BFB8}" type="slidenum">
              <a:rPr lang="en-US" smtClean="0"/>
              <a:t>12</a:t>
            </a:fld>
            <a:endParaRPr lang="en-US" dirty="0"/>
          </a:p>
        </p:txBody>
      </p:sp>
      <p:sp>
        <p:nvSpPr>
          <p:cNvPr id="2" name="タイトル 1"/>
          <p:cNvSpPr>
            <a:spLocks noGrp="1"/>
          </p:cNvSpPr>
          <p:nvPr>
            <p:ph type="title"/>
          </p:nvPr>
        </p:nvSpPr>
        <p:spPr>
          <a:xfrm>
            <a:off x="628650" y="197831"/>
            <a:ext cx="7886700" cy="1325563"/>
          </a:xfrm>
        </p:spPr>
        <p:txBody>
          <a:bodyPr anchor="t">
            <a:normAutofit/>
          </a:bodyPr>
          <a:lstStyle/>
          <a:p>
            <a:r>
              <a:rPr kumimoji="1" lang="ja-JP" altLang="en-US" sz="3600" dirty="0" smtClean="0"/>
              <a:t>いの町の和紙</a:t>
            </a:r>
            <a:endParaRPr kumimoji="1" lang="ja-JP" altLang="en-US" sz="3600" dirty="0"/>
          </a:p>
        </p:txBody>
      </p:sp>
      <p:sp>
        <p:nvSpPr>
          <p:cNvPr id="5" name="正方形/長方形 4"/>
          <p:cNvSpPr/>
          <p:nvPr/>
        </p:nvSpPr>
        <p:spPr>
          <a:xfrm>
            <a:off x="0" y="6627168"/>
            <a:ext cx="2398413" cy="230832"/>
          </a:xfrm>
          <a:prstGeom prst="rect">
            <a:avLst/>
          </a:prstGeom>
        </p:spPr>
        <p:txBody>
          <a:bodyPr wrap="none">
            <a:spAutoFit/>
          </a:bodyPr>
          <a:lstStyle/>
          <a:p>
            <a:r>
              <a:rPr lang="ja-JP" altLang="en-US" sz="900" dirty="0" smtClean="0">
                <a:solidFill>
                  <a:schemeClr val="bg1"/>
                </a:solidFill>
              </a:rPr>
              <a:t>出典：</a:t>
            </a:r>
            <a:r>
              <a:rPr lang="en-US" altLang="ja-JP" sz="900" dirty="0" smtClean="0">
                <a:solidFill>
                  <a:schemeClr val="bg1"/>
                </a:solidFill>
              </a:rPr>
              <a:t>http</a:t>
            </a:r>
            <a:r>
              <a:rPr lang="en-US" altLang="ja-JP" sz="900" dirty="0">
                <a:solidFill>
                  <a:schemeClr val="bg1"/>
                </a:solidFill>
              </a:rPr>
              <a:t>://www.tosa-niyodogawa.com/wasi/</a:t>
            </a:r>
            <a:endParaRPr lang="ja-JP" altLang="en-US" sz="900" dirty="0">
              <a:solidFill>
                <a:schemeClr val="bg1"/>
              </a:solidFill>
            </a:endParaRPr>
          </a:p>
        </p:txBody>
      </p:sp>
    </p:spTree>
    <p:extLst>
      <p:ext uri="{BB962C8B-B14F-4D97-AF65-F5344CB8AC3E}">
        <p14:creationId xmlns:p14="http://schemas.microsoft.com/office/powerpoint/2010/main" val="12381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1585" y="6299768"/>
            <a:ext cx="4927952" cy="369332"/>
          </a:xfrm>
          <a:prstGeom prst="rect">
            <a:avLst/>
          </a:prstGeom>
        </p:spPr>
        <p:txBody>
          <a:bodyPr wrap="none">
            <a:spAutoFit/>
          </a:bodyPr>
          <a:lstStyle/>
          <a:p>
            <a:r>
              <a:rPr lang="ja-JP" altLang="en-US" dirty="0"/>
              <a:t>http://www.tosawashi.or.jp/tosa/genta.html</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54668"/>
            <a:ext cx="3240360" cy="4945101"/>
          </a:xfrm>
          <a:prstGeom prst="rect">
            <a:avLst/>
          </a:prstGeom>
        </p:spPr>
      </p:pic>
      <p:sp>
        <p:nvSpPr>
          <p:cNvPr id="7" name="テキスト ボックス 6"/>
          <p:cNvSpPr txBox="1"/>
          <p:nvPr/>
        </p:nvSpPr>
        <p:spPr>
          <a:xfrm>
            <a:off x="601119" y="611099"/>
            <a:ext cx="2374441" cy="584775"/>
          </a:xfrm>
          <a:prstGeom prst="rect">
            <a:avLst/>
          </a:prstGeom>
          <a:noFill/>
        </p:spPr>
        <p:txBody>
          <a:bodyPr wrap="square" rtlCol="0">
            <a:spAutoFit/>
          </a:bodyPr>
          <a:lstStyle/>
          <a:p>
            <a:r>
              <a:rPr lang="ja-JP" altLang="en-US" sz="3200" dirty="0" smtClean="0"/>
              <a:t>吉井源太氏</a:t>
            </a:r>
            <a:endParaRPr kumimoji="1" lang="ja-JP" altLang="en-US" sz="3200" dirty="0"/>
          </a:p>
        </p:txBody>
      </p:sp>
      <p:sp>
        <p:nvSpPr>
          <p:cNvPr id="8" name="正方形/長方形 7"/>
          <p:cNvSpPr/>
          <p:nvPr/>
        </p:nvSpPr>
        <p:spPr>
          <a:xfrm>
            <a:off x="4486622" y="6299768"/>
            <a:ext cx="5378395" cy="369332"/>
          </a:xfrm>
          <a:prstGeom prst="rect">
            <a:avLst/>
          </a:prstGeom>
        </p:spPr>
        <p:txBody>
          <a:bodyPr wrap="none">
            <a:spAutoFit/>
          </a:bodyPr>
          <a:lstStyle/>
          <a:p>
            <a:r>
              <a:rPr lang="en-US" altLang="ja-JP" dirty="0"/>
              <a:t>http://river.houkou-onchi.com/newpage179.html</a:t>
            </a:r>
            <a:endParaRPr lang="ja-JP" altLang="en-US"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083527"/>
            <a:ext cx="5263252" cy="5029200"/>
          </a:xfrm>
          <a:prstGeom prst="rect">
            <a:avLst/>
          </a:prstGeom>
        </p:spPr>
      </p:pic>
      <p:sp>
        <p:nvSpPr>
          <p:cNvPr id="10" name="正方形/長方形 9"/>
          <p:cNvSpPr/>
          <p:nvPr/>
        </p:nvSpPr>
        <p:spPr>
          <a:xfrm>
            <a:off x="4043150" y="437197"/>
            <a:ext cx="3427541" cy="646331"/>
          </a:xfrm>
          <a:prstGeom prst="rect">
            <a:avLst/>
          </a:prstGeom>
        </p:spPr>
        <p:txBody>
          <a:bodyPr wrap="none">
            <a:spAutoFit/>
          </a:bodyPr>
          <a:lstStyle/>
          <a:p>
            <a:r>
              <a:rPr lang="ja-JP" altLang="en-US" sz="3600" b="1" dirty="0"/>
              <a:t>吉井源太翁生家</a:t>
            </a:r>
            <a:endParaRPr lang="ja-JP" altLang="en-US" sz="3600" dirty="0"/>
          </a:p>
        </p:txBody>
      </p:sp>
    </p:spTree>
    <p:extLst>
      <p:ext uri="{BB962C8B-B14F-4D97-AF65-F5344CB8AC3E}">
        <p14:creationId xmlns:p14="http://schemas.microsoft.com/office/powerpoint/2010/main" val="77201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591" y="123227"/>
            <a:ext cx="8631141" cy="1793606"/>
          </a:xfrm>
        </p:spPr>
        <p:txBody>
          <a:bodyPr>
            <a:noAutofit/>
          </a:bodyPr>
          <a:lstStyle/>
          <a:p>
            <a:pPr lvl="0" algn="l"/>
            <a:r>
              <a:rPr lang="ja-JP" altLang="en-US" dirty="0" smtClean="0">
                <a:solidFill>
                  <a:prstClr val="black"/>
                </a:solidFill>
              </a:rPr>
              <a:t>　「</a:t>
            </a:r>
            <a:r>
              <a:rPr lang="ja-JP" altLang="en-US" dirty="0">
                <a:solidFill>
                  <a:schemeClr val="accent4">
                    <a:lumMod val="75000"/>
                  </a:schemeClr>
                </a:solidFill>
              </a:rPr>
              <a:t>土佐和紙の黄金時代</a:t>
            </a:r>
            <a:r>
              <a:rPr lang="ja-JP" altLang="en-US" dirty="0" smtClean="0">
                <a:solidFill>
                  <a:prstClr val="black"/>
                </a:solidFill>
              </a:rPr>
              <a:t>」の産物</a:t>
            </a:r>
            <a:endParaRPr kumimoji="1" lang="ja-JP" altLang="en-US" dirty="0"/>
          </a:p>
        </p:txBody>
      </p:sp>
      <p:sp>
        <p:nvSpPr>
          <p:cNvPr id="7" name="円形吹き出し 6"/>
          <p:cNvSpPr/>
          <p:nvPr/>
        </p:nvSpPr>
        <p:spPr>
          <a:xfrm>
            <a:off x="6479704" y="1700808"/>
            <a:ext cx="2664296" cy="3024336"/>
          </a:xfrm>
          <a:prstGeom prst="wedgeEllipseCallout">
            <a:avLst>
              <a:gd name="adj1" fmla="val -63692"/>
              <a:gd name="adj2" fmla="val 1129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rPr>
              <a:t>土佐漆喰を使用した</a:t>
            </a:r>
            <a:endParaRPr lang="en-US" altLang="ja-JP" sz="3600" dirty="0" smtClean="0">
              <a:solidFill>
                <a:schemeClr val="bg1"/>
              </a:solidFill>
            </a:endParaRPr>
          </a:p>
          <a:p>
            <a:pPr algn="ctr"/>
            <a:r>
              <a:rPr lang="ja-JP" altLang="en-US" sz="3600" dirty="0" smtClean="0">
                <a:solidFill>
                  <a:schemeClr val="bg1"/>
                </a:solidFill>
              </a:rPr>
              <a:t>建物</a:t>
            </a:r>
            <a:endParaRPr kumimoji="1" lang="ja-JP" altLang="en-US" sz="3600" dirty="0">
              <a:solidFill>
                <a:schemeClr val="bg1"/>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36" y="1268760"/>
            <a:ext cx="5629324" cy="5002001"/>
          </a:xfrm>
          <a:prstGeom prst="rect">
            <a:avLst/>
          </a:prstGeom>
        </p:spPr>
      </p:pic>
      <p:sp>
        <p:nvSpPr>
          <p:cNvPr id="6" name="正方形/長方形 5"/>
          <p:cNvSpPr/>
          <p:nvPr/>
        </p:nvSpPr>
        <p:spPr>
          <a:xfrm>
            <a:off x="382837" y="6160094"/>
            <a:ext cx="3821880" cy="369332"/>
          </a:xfrm>
          <a:prstGeom prst="rect">
            <a:avLst/>
          </a:prstGeom>
        </p:spPr>
        <p:txBody>
          <a:bodyPr wrap="none">
            <a:spAutoFit/>
          </a:bodyPr>
          <a:lstStyle/>
          <a:p>
            <a:r>
              <a:rPr lang="en-US" altLang="ja-JP" dirty="0"/>
              <a:t>http://tosaha.com/gallery-kk.html</a:t>
            </a:r>
            <a:endParaRPr lang="ja-JP" altLang="en-US" dirty="0"/>
          </a:p>
        </p:txBody>
      </p:sp>
    </p:spTree>
    <p:extLst>
      <p:ext uri="{BB962C8B-B14F-4D97-AF65-F5344CB8AC3E}">
        <p14:creationId xmlns:p14="http://schemas.microsoft.com/office/powerpoint/2010/main" val="5715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14402"/>
            <a:ext cx="8856983" cy="5943598"/>
          </a:xfrm>
          <a:prstGeom prst="rect">
            <a:avLst/>
          </a:prstGeom>
        </p:spPr>
      </p:pic>
      <p:sp>
        <p:nvSpPr>
          <p:cNvPr id="2" name="タイトル 1"/>
          <p:cNvSpPr>
            <a:spLocks noGrp="1"/>
          </p:cNvSpPr>
          <p:nvPr>
            <p:ph type="ctrTitle"/>
          </p:nvPr>
        </p:nvSpPr>
        <p:spPr>
          <a:xfrm>
            <a:off x="516466" y="282173"/>
            <a:ext cx="7727942" cy="632228"/>
          </a:xfrm>
        </p:spPr>
        <p:txBody>
          <a:bodyPr>
            <a:noAutofit/>
          </a:bodyPr>
          <a:lstStyle/>
          <a:p>
            <a:pPr lvl="0"/>
            <a:r>
              <a:rPr lang="ja-JP" altLang="en-US" sz="3200" i="1" dirty="0" smtClean="0"/>
              <a:t>い</a:t>
            </a:r>
            <a:r>
              <a:rPr lang="ja-JP" altLang="en-US" sz="3200" i="1" dirty="0"/>
              <a:t>の</a:t>
            </a:r>
            <a:r>
              <a:rPr kumimoji="1" lang="ja-JP" altLang="en-US" sz="3200" i="1" dirty="0" smtClean="0"/>
              <a:t>町の製造業と就業者数　（</a:t>
            </a:r>
            <a:r>
              <a:rPr kumimoji="1" lang="en-US" altLang="ja-JP" sz="3200" i="1" dirty="0" smtClean="0"/>
              <a:t>2010</a:t>
            </a:r>
            <a:r>
              <a:rPr kumimoji="1" lang="ja-JP" altLang="en-US" sz="3200" i="1" dirty="0" smtClean="0"/>
              <a:t>年）</a:t>
            </a:r>
            <a:endParaRPr kumimoji="1" lang="ja-JP" altLang="en-US" sz="3200" i="1" dirty="0"/>
          </a:p>
        </p:txBody>
      </p:sp>
      <p:sp>
        <p:nvSpPr>
          <p:cNvPr id="4" name="テキスト ボックス 3"/>
          <p:cNvSpPr txBox="1"/>
          <p:nvPr/>
        </p:nvSpPr>
        <p:spPr>
          <a:xfrm>
            <a:off x="516467" y="3038088"/>
            <a:ext cx="6654800" cy="523220"/>
          </a:xfrm>
          <a:prstGeom prst="rect">
            <a:avLst/>
          </a:prstGeom>
          <a:noFill/>
        </p:spPr>
        <p:txBody>
          <a:bodyPr wrap="square" rtlCol="0">
            <a:spAutoFit/>
          </a:bodyPr>
          <a:lstStyle/>
          <a:p>
            <a:endParaRPr lang="ja-JP" altLang="en-US" sz="2800" dirty="0"/>
          </a:p>
        </p:txBody>
      </p:sp>
      <p:sp>
        <p:nvSpPr>
          <p:cNvPr id="5" name="テキスト ボックス 4"/>
          <p:cNvSpPr txBox="1"/>
          <p:nvPr/>
        </p:nvSpPr>
        <p:spPr>
          <a:xfrm>
            <a:off x="516467" y="3060390"/>
            <a:ext cx="6654800" cy="523220"/>
          </a:xfrm>
          <a:prstGeom prst="rect">
            <a:avLst/>
          </a:prstGeom>
          <a:noFill/>
        </p:spPr>
        <p:txBody>
          <a:bodyPr wrap="square" rtlCol="0">
            <a:spAutoFit/>
          </a:bodyPr>
          <a:lstStyle/>
          <a:p>
            <a:endParaRPr lang="ja-JP" altLang="en-US" sz="2800" dirty="0"/>
          </a:p>
        </p:txBody>
      </p:sp>
      <p:sp>
        <p:nvSpPr>
          <p:cNvPr id="6" name="円/楕円 5"/>
          <p:cNvSpPr/>
          <p:nvPr/>
        </p:nvSpPr>
        <p:spPr>
          <a:xfrm>
            <a:off x="865937" y="2486248"/>
            <a:ext cx="3300299" cy="13885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パルプ・紙・紙加工品製造業</a:t>
            </a:r>
            <a:endParaRPr kumimoji="1" lang="ja-JP" altLang="en-US" sz="2400" dirty="0"/>
          </a:p>
        </p:txBody>
      </p:sp>
    </p:spTree>
    <p:extLst>
      <p:ext uri="{BB962C8B-B14F-4D97-AF65-F5344CB8AC3E}">
        <p14:creationId xmlns:p14="http://schemas.microsoft.com/office/powerpoint/2010/main" val="703998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105508"/>
            <a:ext cx="8229600" cy="1379276"/>
          </a:xfrm>
        </p:spPr>
        <p:txBody>
          <a:bodyPr>
            <a:normAutofit fontScale="90000"/>
          </a:bodyPr>
          <a:lstStyle/>
          <a:p>
            <a:r>
              <a:rPr kumimoji="1" lang="ja-JP" altLang="en-US" dirty="0" smtClean="0"/>
              <a:t>いの町（パルプ、紙など事業所）</a:t>
            </a:r>
            <a:r>
              <a:rPr kumimoji="1" lang="en-US" altLang="ja-JP" dirty="0" smtClean="0"/>
              <a:t/>
            </a:r>
            <a:br>
              <a:rPr kumimoji="1" lang="en-US" altLang="ja-JP" dirty="0" smtClean="0"/>
            </a:br>
            <a:r>
              <a:rPr lang="en-US" altLang="ja-JP" sz="3100" dirty="0" smtClean="0"/>
              <a:t>1986</a:t>
            </a:r>
            <a:r>
              <a:rPr lang="ja-JP" altLang="en-US" sz="3100" dirty="0" smtClean="0"/>
              <a:t>年（</a:t>
            </a:r>
            <a:r>
              <a:rPr lang="en-US" altLang="ja-JP" sz="3100" dirty="0" smtClean="0"/>
              <a:t>S</a:t>
            </a:r>
            <a:r>
              <a:rPr lang="en-US" altLang="ja-JP" sz="2700" dirty="0" smtClean="0"/>
              <a:t>61</a:t>
            </a:r>
            <a:r>
              <a:rPr lang="ja-JP" altLang="en-US" sz="2700" dirty="0" smtClean="0"/>
              <a:t>年</a:t>
            </a:r>
            <a:r>
              <a:rPr lang="ja-JP" altLang="en-US" sz="3100" dirty="0" smtClean="0"/>
              <a:t>）～</a:t>
            </a:r>
            <a:r>
              <a:rPr lang="en-US" altLang="ja-JP" sz="3100" dirty="0" smtClean="0"/>
              <a:t>2013</a:t>
            </a:r>
            <a:r>
              <a:rPr lang="ja-JP" altLang="en-US" sz="3100" dirty="0" smtClean="0"/>
              <a:t>年（</a:t>
            </a:r>
            <a:r>
              <a:rPr lang="en-US" altLang="ja-JP" sz="3100" dirty="0" smtClean="0"/>
              <a:t>H</a:t>
            </a:r>
            <a:r>
              <a:rPr lang="en-US" altLang="ja-JP" sz="2700" dirty="0" smtClean="0"/>
              <a:t>25</a:t>
            </a:r>
            <a:r>
              <a:rPr lang="ja-JP" altLang="en-US" sz="2700" dirty="0" smtClean="0"/>
              <a:t>年</a:t>
            </a:r>
            <a:r>
              <a:rPr lang="ja-JP" altLang="en-US" sz="3100" dirty="0" smtClean="0"/>
              <a:t>）</a:t>
            </a:r>
            <a:r>
              <a:rPr lang="en-US" altLang="ja-JP" sz="3100" dirty="0" smtClean="0"/>
              <a:t/>
            </a:r>
            <a:br>
              <a:rPr lang="en-US" altLang="ja-JP" sz="3100" dirty="0" smtClean="0"/>
            </a:br>
            <a:endParaRPr kumimoji="1" lang="ja-JP" altLang="en-US" sz="3100" dirty="0"/>
          </a:p>
        </p:txBody>
      </p:sp>
      <p:pic>
        <p:nvPicPr>
          <p:cNvPr id="10" name="図 9" descr="画面の領域"/>
          <p:cNvPicPr>
            <a:picLocks noChangeAspect="1"/>
          </p:cNvPicPr>
          <p:nvPr/>
        </p:nvPicPr>
        <p:blipFill rotWithShape="1">
          <a:blip r:embed="rId3">
            <a:extLst>
              <a:ext uri="{28A0092B-C50C-407E-A947-70E740481C1C}">
                <a14:useLocalDpi xmlns:a14="http://schemas.microsoft.com/office/drawing/2010/main" val="0"/>
              </a:ext>
            </a:extLst>
          </a:blip>
          <a:srcRect t="26728"/>
          <a:stretch/>
        </p:blipFill>
        <p:spPr>
          <a:xfrm>
            <a:off x="179513" y="1268760"/>
            <a:ext cx="8784976" cy="5400600"/>
          </a:xfrm>
          <a:prstGeom prst="rect">
            <a:avLst/>
          </a:prstGeom>
        </p:spPr>
      </p:pic>
      <p:grpSp>
        <p:nvGrpSpPr>
          <p:cNvPr id="15" name="グループ化 14"/>
          <p:cNvGrpSpPr/>
          <p:nvPr/>
        </p:nvGrpSpPr>
        <p:grpSpPr>
          <a:xfrm>
            <a:off x="6300192" y="1405734"/>
            <a:ext cx="1611887" cy="369332"/>
            <a:chOff x="6300192" y="1405734"/>
            <a:chExt cx="1611887" cy="369332"/>
          </a:xfrm>
        </p:grpSpPr>
        <p:sp>
          <p:nvSpPr>
            <p:cNvPr id="11" name="円/楕円 10"/>
            <p:cNvSpPr/>
            <p:nvPr/>
          </p:nvSpPr>
          <p:spPr>
            <a:xfrm>
              <a:off x="6300192" y="1484784"/>
              <a:ext cx="206116" cy="238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43927" y="1405734"/>
              <a:ext cx="1368152" cy="369332"/>
            </a:xfrm>
            <a:prstGeom prst="rect">
              <a:avLst/>
            </a:prstGeom>
            <a:noFill/>
          </p:spPr>
          <p:txBody>
            <a:bodyPr wrap="square" rtlCol="0">
              <a:spAutoFit/>
            </a:bodyPr>
            <a:lstStyle/>
            <a:p>
              <a:r>
                <a:rPr kumimoji="1" lang="ja-JP" altLang="en-US" dirty="0" smtClean="0"/>
                <a:t>いの町</a:t>
              </a:r>
              <a:endParaRPr kumimoji="1" lang="ja-JP" altLang="en-US" dirty="0"/>
            </a:p>
          </p:txBody>
        </p:sp>
      </p:grpSp>
      <p:grpSp>
        <p:nvGrpSpPr>
          <p:cNvPr id="16" name="グループ化 15"/>
          <p:cNvGrpSpPr/>
          <p:nvPr/>
        </p:nvGrpSpPr>
        <p:grpSpPr>
          <a:xfrm>
            <a:off x="6302642" y="1885500"/>
            <a:ext cx="1588404" cy="369332"/>
            <a:chOff x="6302642" y="1885500"/>
            <a:chExt cx="1588404" cy="369332"/>
          </a:xfrm>
        </p:grpSpPr>
        <p:sp>
          <p:nvSpPr>
            <p:cNvPr id="12" name="円/楕円 11"/>
            <p:cNvSpPr/>
            <p:nvPr/>
          </p:nvSpPr>
          <p:spPr>
            <a:xfrm>
              <a:off x="6302642" y="1916832"/>
              <a:ext cx="206116" cy="23850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522894" y="1885500"/>
              <a:ext cx="1368152" cy="369332"/>
            </a:xfrm>
            <a:prstGeom prst="rect">
              <a:avLst/>
            </a:prstGeom>
            <a:noFill/>
          </p:spPr>
          <p:txBody>
            <a:bodyPr wrap="square" rtlCol="0">
              <a:spAutoFit/>
            </a:bodyPr>
            <a:lstStyle/>
            <a:p>
              <a:r>
                <a:rPr kumimoji="1" lang="ja-JP" altLang="en-US" dirty="0" smtClean="0"/>
                <a:t>高知市</a:t>
              </a:r>
              <a:endParaRPr kumimoji="1" lang="ja-JP" altLang="en-US" dirty="0"/>
            </a:p>
          </p:txBody>
        </p:sp>
      </p:grpSp>
    </p:spTree>
    <p:extLst>
      <p:ext uri="{BB962C8B-B14F-4D97-AF65-F5344CB8AC3E}">
        <p14:creationId xmlns:p14="http://schemas.microsoft.com/office/powerpoint/2010/main" val="117108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6255" y="168993"/>
            <a:ext cx="7886700" cy="1325563"/>
          </a:xfrm>
        </p:spPr>
        <p:txBody>
          <a:bodyPr>
            <a:normAutofit/>
          </a:bodyPr>
          <a:lstStyle/>
          <a:p>
            <a:r>
              <a:rPr kumimoji="1" lang="ja-JP" altLang="en-US" sz="4800" dirty="0" smtClean="0"/>
              <a:t>和紙</a:t>
            </a:r>
            <a:r>
              <a:rPr kumimoji="1" lang="ja-JP" altLang="en-US" sz="5400" dirty="0" smtClean="0"/>
              <a:t>の問題点</a:t>
            </a:r>
            <a:endParaRPr kumimoji="1" lang="ja-JP" altLang="en-US" sz="5400" dirty="0"/>
          </a:p>
        </p:txBody>
      </p:sp>
      <p:sp>
        <p:nvSpPr>
          <p:cNvPr id="3" name="コンテンツ プレースホルダー 2"/>
          <p:cNvSpPr>
            <a:spLocks noGrp="1"/>
          </p:cNvSpPr>
          <p:nvPr>
            <p:ph sz="half" idx="1"/>
          </p:nvPr>
        </p:nvSpPr>
        <p:spPr>
          <a:xfrm>
            <a:off x="1043608" y="1628800"/>
            <a:ext cx="6724073" cy="2736304"/>
          </a:xfrm>
          <a:prstGeom prst="rect">
            <a:avLst/>
          </a:prstGeom>
        </p:spPr>
        <p:txBody>
          <a:bodyPr>
            <a:normAutofit/>
          </a:bodyPr>
          <a:lstStyle/>
          <a:p>
            <a:pPr>
              <a:buFont typeface="Wingdings" panose="05000000000000000000" pitchFamily="2" charset="2"/>
              <a:buChar char="l"/>
            </a:pPr>
            <a:r>
              <a:rPr lang="ja-JP" altLang="en-US" sz="4000" dirty="0" smtClean="0"/>
              <a:t>生産コストが高い</a:t>
            </a:r>
            <a:endParaRPr lang="en-US" altLang="ja-JP" sz="4000" dirty="0" smtClean="0"/>
          </a:p>
          <a:p>
            <a:pPr marL="0" indent="0">
              <a:buNone/>
            </a:pPr>
            <a:endParaRPr lang="en-US" altLang="ja-JP" sz="4000" dirty="0" smtClean="0"/>
          </a:p>
          <a:p>
            <a:pPr>
              <a:buFont typeface="Wingdings" panose="05000000000000000000" pitchFamily="2" charset="2"/>
              <a:buChar char="l"/>
            </a:pPr>
            <a:r>
              <a:rPr kumimoji="1" lang="ja-JP" altLang="en-US" sz="4000" dirty="0" smtClean="0"/>
              <a:t>後継者問題</a:t>
            </a:r>
            <a:endParaRPr kumimoji="1" lang="en-US" altLang="ja-JP" sz="4000" dirty="0" smtClean="0"/>
          </a:p>
        </p:txBody>
      </p:sp>
    </p:spTree>
    <p:extLst>
      <p:ext uri="{BB962C8B-B14F-4D97-AF65-F5344CB8AC3E}">
        <p14:creationId xmlns:p14="http://schemas.microsoft.com/office/powerpoint/2010/main" val="25668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609600"/>
            <a:ext cx="6447501" cy="712424"/>
          </a:xfrm>
        </p:spPr>
        <p:txBody>
          <a:bodyPr>
            <a:noAutofit/>
          </a:bodyPr>
          <a:lstStyle/>
          <a:p>
            <a:r>
              <a:rPr kumimoji="1" lang="ja-JP" altLang="en-US" sz="4800" dirty="0" smtClean="0">
                <a:solidFill>
                  <a:schemeClr val="tx1"/>
                </a:solidFill>
              </a:rPr>
              <a:t>和紙産業の減少理由</a:t>
            </a:r>
            <a:endParaRPr kumimoji="1" lang="ja-JP" altLang="en-US" sz="4800" dirty="0">
              <a:solidFill>
                <a:schemeClr val="tx1"/>
              </a:solidFill>
            </a:endParaRPr>
          </a:p>
        </p:txBody>
      </p:sp>
      <p:sp>
        <p:nvSpPr>
          <p:cNvPr id="4" name="テキスト ボックス 3"/>
          <p:cNvSpPr txBox="1"/>
          <p:nvPr/>
        </p:nvSpPr>
        <p:spPr>
          <a:xfrm>
            <a:off x="1115616" y="1952110"/>
            <a:ext cx="6676222" cy="1754326"/>
          </a:xfrm>
          <a:prstGeom prst="rect">
            <a:avLst/>
          </a:prstGeom>
          <a:noFill/>
        </p:spPr>
        <p:txBody>
          <a:bodyPr wrap="square" rtlCol="0">
            <a:spAutoFit/>
          </a:bodyPr>
          <a:lstStyle/>
          <a:p>
            <a:pPr marL="285750" indent="-285750">
              <a:buFont typeface="Arial" panose="020B0604020202020204" pitchFamily="34" charset="0"/>
              <a:buChar char="•"/>
            </a:pPr>
            <a:r>
              <a:rPr lang="ja-JP" altLang="en-US" sz="3600" dirty="0" smtClean="0"/>
              <a:t>技術を教える機会がない</a:t>
            </a:r>
            <a:endParaRPr lang="en-US" altLang="ja-JP" sz="3600" dirty="0" smtClean="0"/>
          </a:p>
          <a:p>
            <a:endParaRPr kumimoji="1" lang="en-US" altLang="ja-JP" sz="3600" dirty="0" smtClean="0"/>
          </a:p>
          <a:p>
            <a:pPr marL="285750" indent="-285750">
              <a:buFont typeface="Arial" panose="020B0604020202020204" pitchFamily="34" charset="0"/>
              <a:buChar char="•"/>
            </a:pPr>
            <a:r>
              <a:rPr kumimoji="1" lang="ja-JP" altLang="en-US" sz="3600" dirty="0" smtClean="0"/>
              <a:t>夫婦二人が大半</a:t>
            </a:r>
            <a:endParaRPr kumimoji="1" lang="en-US" altLang="ja-JP" sz="3600" dirty="0" smtClean="0"/>
          </a:p>
        </p:txBody>
      </p:sp>
    </p:spTree>
    <p:extLst>
      <p:ext uri="{BB962C8B-B14F-4D97-AF65-F5344CB8AC3E}">
        <p14:creationId xmlns:p14="http://schemas.microsoft.com/office/powerpoint/2010/main" val="2168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1916832"/>
            <a:ext cx="8640960" cy="2376264"/>
          </a:xfrm>
        </p:spPr>
        <p:txBody>
          <a:bodyPr>
            <a:normAutofit/>
          </a:bodyPr>
          <a:lstStyle/>
          <a:p>
            <a:r>
              <a:rPr lang="ja-JP" altLang="en-US" dirty="0"/>
              <a:t>今こそ後継者育成の重要性が問われて</a:t>
            </a:r>
            <a:r>
              <a:rPr lang="ja-JP" altLang="en-US" dirty="0" smtClean="0"/>
              <a:t>います！！</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39490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研究目的</a:t>
            </a:r>
            <a:endParaRPr kumimoji="1" lang="ja-JP" altLang="en-US" dirty="0"/>
          </a:p>
        </p:txBody>
      </p:sp>
      <p:sp>
        <p:nvSpPr>
          <p:cNvPr id="9" name="テキスト プレースホルダー 8"/>
          <p:cNvSpPr>
            <a:spLocks noGrp="1"/>
          </p:cNvSpPr>
          <p:nvPr>
            <p:ph type="body" idx="1"/>
          </p:nvPr>
        </p:nvSpPr>
        <p:spPr/>
        <p:txBody>
          <a:bodyPr>
            <a:normAutofit/>
          </a:bodyPr>
          <a:lstStyle/>
          <a:p>
            <a:r>
              <a:rPr kumimoji="1" lang="ja-JP" altLang="en-US" sz="4000" dirty="0" smtClean="0"/>
              <a:t>いの町の魅力を見つけ、それを発信していく方法を考える</a:t>
            </a:r>
            <a:endParaRPr kumimoji="1" lang="ja-JP" altLang="en-US" sz="4000" dirty="0"/>
          </a:p>
        </p:txBody>
      </p:sp>
    </p:spTree>
    <p:extLst>
      <p:ext uri="{BB962C8B-B14F-4D97-AF65-F5344CB8AC3E}">
        <p14:creationId xmlns:p14="http://schemas.microsoft.com/office/powerpoint/2010/main" val="1749785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092" y="130950"/>
            <a:ext cx="7886700" cy="1325563"/>
          </a:xfrm>
        </p:spPr>
        <p:txBody>
          <a:bodyPr>
            <a:normAutofit/>
          </a:bodyPr>
          <a:lstStyle/>
          <a:p>
            <a:pPr lvl="0">
              <a:spcBef>
                <a:spcPct val="20000"/>
              </a:spcBef>
            </a:pPr>
            <a:r>
              <a:rPr lang="ja-JP" altLang="en-US" sz="6000" dirty="0">
                <a:solidFill>
                  <a:srgbClr val="FF0000"/>
                </a:solidFill>
                <a:cs typeface="+mn-cs"/>
              </a:rPr>
              <a:t>・和紙</a:t>
            </a:r>
            <a:r>
              <a:rPr lang="ja-JP" altLang="en-US" sz="6000" dirty="0" smtClean="0">
                <a:solidFill>
                  <a:srgbClr val="FF0000"/>
                </a:solidFill>
                <a:cs typeface="+mn-cs"/>
              </a:rPr>
              <a:t>コンテスト開催</a:t>
            </a:r>
            <a:endParaRPr kumimoji="1" lang="ja-JP" altLang="en-US" sz="2800" dirty="0"/>
          </a:p>
        </p:txBody>
      </p:sp>
      <p:sp>
        <p:nvSpPr>
          <p:cNvPr id="3" name="コンテンツ プレースホルダー 2"/>
          <p:cNvSpPr>
            <a:spLocks noGrp="1"/>
          </p:cNvSpPr>
          <p:nvPr>
            <p:ph sz="half" idx="1"/>
          </p:nvPr>
        </p:nvSpPr>
        <p:spPr>
          <a:xfrm>
            <a:off x="559450" y="1988840"/>
            <a:ext cx="8333030" cy="3880772"/>
          </a:xfrm>
          <a:prstGeom prst="rect">
            <a:avLst/>
          </a:prstGeom>
        </p:spPr>
        <p:txBody>
          <a:bodyPr>
            <a:normAutofit/>
          </a:bodyPr>
          <a:lstStyle/>
          <a:p>
            <a:pPr marL="0" indent="0">
              <a:buNone/>
            </a:pPr>
            <a:r>
              <a:rPr lang="ja-JP" altLang="en-US" sz="2800" dirty="0" smtClean="0"/>
              <a:t>参加方法・・・ネットにサイトを作りそこに応募してもらう</a:t>
            </a:r>
            <a:endParaRPr lang="en-US" altLang="ja-JP" sz="2800" dirty="0" smtClean="0"/>
          </a:p>
          <a:p>
            <a:pPr marL="0" indent="0">
              <a:buNone/>
            </a:pPr>
            <a:endParaRPr lang="en-US" altLang="ja-JP" sz="2800" dirty="0" smtClean="0"/>
          </a:p>
          <a:p>
            <a:pPr marL="0" indent="0">
              <a:buNone/>
            </a:pPr>
            <a:r>
              <a:rPr lang="ja-JP" altLang="en-US" sz="2800" dirty="0" smtClean="0"/>
              <a:t>参加年齢・・・中学生～大人の方（年齢は問わない）</a:t>
            </a:r>
            <a:endParaRPr lang="en-US" altLang="ja-JP" sz="2800" dirty="0" smtClean="0"/>
          </a:p>
          <a:p>
            <a:pPr marL="0" indent="0">
              <a:buNone/>
            </a:pPr>
            <a:endParaRPr lang="en-US" altLang="ja-JP" dirty="0"/>
          </a:p>
          <a:p>
            <a:pPr marL="0" indent="0">
              <a:buNone/>
            </a:pPr>
            <a:r>
              <a:rPr lang="ja-JP" altLang="en-US" dirty="0" smtClean="0"/>
              <a:t>参加条件・・・和紙に興味を持っている、または和紙に触れてみたいなど</a:t>
            </a:r>
            <a:endParaRPr lang="en-US" altLang="ja-JP" sz="2800" dirty="0"/>
          </a:p>
          <a:p>
            <a:pPr marL="0" indent="0">
              <a:buNone/>
            </a:pPr>
            <a:endParaRPr lang="en-US" altLang="ja-JP" dirty="0" smtClean="0"/>
          </a:p>
          <a:p>
            <a:pPr marL="0" indent="0">
              <a:buNone/>
            </a:pPr>
            <a:endParaRPr lang="en-US" altLang="ja-JP" dirty="0"/>
          </a:p>
          <a:p>
            <a:pPr marL="0" indent="0">
              <a:buNone/>
            </a:pPr>
            <a:endParaRPr lang="en-US" altLang="ja-JP" sz="2800" dirty="0" smtClean="0"/>
          </a:p>
          <a:p>
            <a:pPr marL="0" indent="0">
              <a:buNone/>
            </a:pPr>
            <a:endParaRPr lang="en-US" altLang="ja-JP" dirty="0"/>
          </a:p>
          <a:p>
            <a:pPr marL="0" indent="0">
              <a:buNone/>
            </a:pPr>
            <a:endParaRPr lang="en-US" altLang="ja-JP" sz="2800" dirty="0"/>
          </a:p>
          <a:p>
            <a:pPr marL="0" indent="0">
              <a:buNone/>
            </a:pPr>
            <a:endParaRPr kumimoji="1" lang="ja-JP" altLang="en-US" sz="2800" dirty="0"/>
          </a:p>
        </p:txBody>
      </p:sp>
    </p:spTree>
    <p:extLst>
      <p:ext uri="{BB962C8B-B14F-4D97-AF65-F5344CB8AC3E}">
        <p14:creationId xmlns:p14="http://schemas.microsoft.com/office/powerpoint/2010/main" val="21697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51720" y="234177"/>
            <a:ext cx="5570034" cy="1323439"/>
          </a:xfrm>
          <a:prstGeom prst="rect">
            <a:avLst/>
          </a:prstGeom>
          <a:noFill/>
        </p:spPr>
        <p:txBody>
          <a:bodyPr wrap="square" rtlCol="0">
            <a:spAutoFit/>
          </a:bodyPr>
          <a:lstStyle/>
          <a:p>
            <a:r>
              <a:rPr kumimoji="1" lang="ja-JP" altLang="en-US" sz="4000" dirty="0" smtClean="0"/>
              <a:t>コンテストで求めるもの</a:t>
            </a:r>
            <a:endParaRPr kumimoji="1" lang="en-US" altLang="ja-JP" sz="4000" dirty="0" smtClean="0"/>
          </a:p>
          <a:p>
            <a:pPr algn="ctr"/>
            <a:r>
              <a:rPr lang="ja-JP" altLang="en-US" sz="4000" dirty="0" smtClean="0"/>
              <a:t>（</a:t>
            </a:r>
            <a:r>
              <a:rPr lang="en-US" altLang="ja-JP" sz="4000" dirty="0"/>
              <a:t>2</a:t>
            </a:r>
            <a:r>
              <a:rPr lang="ja-JP" altLang="en-US" sz="4000" dirty="0" err="1" smtClean="0"/>
              <a:t>つの</a:t>
            </a:r>
            <a:r>
              <a:rPr lang="ja-JP" altLang="en-US" sz="4000" dirty="0" smtClean="0"/>
              <a:t>条件）</a:t>
            </a:r>
            <a:endParaRPr kumimoji="1" lang="ja-JP" altLang="en-US" sz="4000" dirty="0"/>
          </a:p>
        </p:txBody>
      </p:sp>
      <p:sp>
        <p:nvSpPr>
          <p:cNvPr id="8" name="円/楕円 7"/>
          <p:cNvSpPr/>
          <p:nvPr/>
        </p:nvSpPr>
        <p:spPr>
          <a:xfrm>
            <a:off x="2785017" y="3933057"/>
            <a:ext cx="3947223" cy="2791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rgbClr val="FF0000"/>
                </a:solidFill>
              </a:rPr>
              <a:t>商品化</a:t>
            </a:r>
            <a:endParaRPr kumimoji="1" lang="en-US" altLang="ja-JP" sz="4400" dirty="0" smtClean="0">
              <a:solidFill>
                <a:srgbClr val="FF0000"/>
              </a:solidFill>
            </a:endParaRPr>
          </a:p>
          <a:p>
            <a:pPr algn="ctr"/>
            <a:r>
              <a:rPr kumimoji="1" lang="ja-JP" altLang="en-US" sz="3600" dirty="0" smtClean="0"/>
              <a:t>！！</a:t>
            </a:r>
            <a:endParaRPr kumimoji="1" lang="ja-JP" altLang="en-US" sz="3600" dirty="0"/>
          </a:p>
        </p:txBody>
      </p:sp>
      <p:grpSp>
        <p:nvGrpSpPr>
          <p:cNvPr id="2" name="グループ化 1"/>
          <p:cNvGrpSpPr/>
          <p:nvPr/>
        </p:nvGrpSpPr>
        <p:grpSpPr>
          <a:xfrm>
            <a:off x="254548" y="1365919"/>
            <a:ext cx="2949300" cy="3962702"/>
            <a:chOff x="367991" y="1806498"/>
            <a:chExt cx="2949300" cy="3962702"/>
          </a:xfrm>
        </p:grpSpPr>
        <p:sp>
          <p:nvSpPr>
            <p:cNvPr id="6" name="円/楕円 5"/>
            <p:cNvSpPr/>
            <p:nvPr/>
          </p:nvSpPr>
          <p:spPr>
            <a:xfrm>
              <a:off x="367991" y="1806498"/>
              <a:ext cx="2949300" cy="2074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日常</a:t>
              </a:r>
              <a:r>
                <a:rPr kumimoji="1" lang="ja-JP" altLang="en-US" sz="3200" dirty="0" smtClean="0"/>
                <a:t>生活で活用</a:t>
              </a:r>
              <a:endParaRPr kumimoji="1" lang="ja-JP" altLang="en-US" sz="3200" dirty="0"/>
            </a:p>
          </p:txBody>
        </p:sp>
        <p:cxnSp>
          <p:nvCxnSpPr>
            <p:cNvPr id="10" name="カギ線コネクタ 9"/>
            <p:cNvCxnSpPr>
              <a:stCxn id="6" idx="4"/>
              <a:endCxn id="8" idx="2"/>
            </p:cNvCxnSpPr>
            <p:nvPr/>
          </p:nvCxnSpPr>
          <p:spPr>
            <a:xfrm rot="16200000" flipH="1">
              <a:off x="1426262" y="4297002"/>
              <a:ext cx="1888577" cy="105581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5858187" y="1334089"/>
            <a:ext cx="3194825" cy="3994532"/>
            <a:chOff x="5570034" y="1806498"/>
            <a:chExt cx="3194825" cy="3994532"/>
          </a:xfrm>
        </p:grpSpPr>
        <p:sp>
          <p:nvSpPr>
            <p:cNvPr id="7" name="円/楕円 6"/>
            <p:cNvSpPr/>
            <p:nvPr/>
          </p:nvSpPr>
          <p:spPr>
            <a:xfrm>
              <a:off x="5570034" y="1806498"/>
              <a:ext cx="3194825" cy="2118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和紙の</a:t>
              </a:r>
              <a:endParaRPr lang="en-US" altLang="ja-JP" sz="3200" smtClean="0"/>
            </a:p>
            <a:p>
              <a:pPr algn="ctr"/>
              <a:r>
                <a:rPr lang="ja-JP" altLang="en-US" sz="3200" smtClean="0"/>
                <a:t>魅力</a:t>
              </a:r>
              <a:r>
                <a:rPr lang="ja-JP" altLang="en-US" sz="3200" dirty="0" smtClean="0"/>
                <a:t>開拓</a:t>
              </a:r>
              <a:endParaRPr kumimoji="1" lang="ja-JP" altLang="en-US" sz="3200" dirty="0"/>
            </a:p>
          </p:txBody>
        </p:sp>
        <p:cxnSp>
          <p:nvCxnSpPr>
            <p:cNvPr id="13" name="カギ線コネクタ 12"/>
            <p:cNvCxnSpPr>
              <a:stCxn id="7" idx="4"/>
              <a:endCxn id="8" idx="6"/>
            </p:cNvCxnSpPr>
            <p:nvPr/>
          </p:nvCxnSpPr>
          <p:spPr>
            <a:xfrm rot="5400000">
              <a:off x="5867867" y="4501450"/>
              <a:ext cx="1875801" cy="723360"/>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209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6386" y="217419"/>
            <a:ext cx="9060366" cy="4647426"/>
          </a:xfrm>
          <a:prstGeom prst="rect">
            <a:avLst/>
          </a:prstGeom>
          <a:noFill/>
        </p:spPr>
        <p:txBody>
          <a:bodyPr wrap="square" rtlCol="0">
            <a:spAutoFit/>
          </a:bodyPr>
          <a:lstStyle/>
          <a:p>
            <a:r>
              <a:rPr kumimoji="1" lang="ja-JP" altLang="en-US" sz="4000" dirty="0" smtClean="0">
                <a:solidFill>
                  <a:srgbClr val="FF0000"/>
                </a:solidFill>
              </a:rPr>
              <a:t>　　和紙コンテストの狙い</a:t>
            </a:r>
            <a:endParaRPr lang="en-US" altLang="ja-JP" dirty="0"/>
          </a:p>
          <a:p>
            <a:endParaRPr kumimoji="1" lang="en-US" altLang="ja-JP" dirty="0" smtClean="0"/>
          </a:p>
          <a:p>
            <a:endParaRPr lang="en-US" altLang="ja-JP" dirty="0" smtClean="0"/>
          </a:p>
          <a:p>
            <a:endParaRPr kumimoji="1" lang="en-US" altLang="ja-JP" sz="3200" dirty="0" smtClean="0"/>
          </a:p>
          <a:p>
            <a:endParaRPr lang="en-US" altLang="ja-JP" sz="3200" dirty="0"/>
          </a:p>
          <a:p>
            <a:endParaRPr kumimoji="1" lang="en-US" altLang="ja-JP" sz="3200" dirty="0" smtClean="0"/>
          </a:p>
          <a:p>
            <a:endParaRPr lang="en-US" altLang="ja-JP" sz="2800" dirty="0"/>
          </a:p>
          <a:p>
            <a:endParaRPr kumimoji="1" lang="en-US" altLang="ja-JP" sz="3200" dirty="0" smtClean="0"/>
          </a:p>
          <a:p>
            <a:endParaRPr lang="en-US" altLang="ja-JP" sz="3200" dirty="0"/>
          </a:p>
          <a:p>
            <a:endParaRPr kumimoji="1" lang="en-US" altLang="ja-JP" sz="3200" dirty="0" smtClean="0"/>
          </a:p>
        </p:txBody>
      </p:sp>
      <p:sp>
        <p:nvSpPr>
          <p:cNvPr id="8" name="右矢印 7"/>
          <p:cNvSpPr/>
          <p:nvPr/>
        </p:nvSpPr>
        <p:spPr>
          <a:xfrm>
            <a:off x="4283968" y="5060325"/>
            <a:ext cx="1008112" cy="8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395536" y="1520788"/>
            <a:ext cx="2376264" cy="792088"/>
          </a:xfrm>
          <a:prstGeom prst="ellipse">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参加者</a:t>
            </a:r>
            <a:endParaRPr kumimoji="1" lang="ja-JP" altLang="en-US" sz="2800" dirty="0"/>
          </a:p>
        </p:txBody>
      </p:sp>
      <p:sp>
        <p:nvSpPr>
          <p:cNvPr id="10" name="円/楕円 9"/>
          <p:cNvSpPr/>
          <p:nvPr/>
        </p:nvSpPr>
        <p:spPr>
          <a:xfrm>
            <a:off x="395536" y="4037961"/>
            <a:ext cx="2376264" cy="79208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製作者・</a:t>
            </a:r>
            <a:endParaRPr kumimoji="1" lang="en-US" altLang="ja-JP" sz="2400" dirty="0" smtClean="0"/>
          </a:p>
          <a:p>
            <a:pPr algn="ctr"/>
            <a:r>
              <a:rPr kumimoji="1" lang="ja-JP" altLang="en-US" sz="2400" dirty="0" smtClean="0"/>
              <a:t>主催者</a:t>
            </a:r>
            <a:endParaRPr kumimoji="1" lang="ja-JP" altLang="en-US" sz="2400" dirty="0"/>
          </a:p>
        </p:txBody>
      </p:sp>
      <p:sp>
        <p:nvSpPr>
          <p:cNvPr id="3" name="正方形/長方形 2"/>
          <p:cNvSpPr/>
          <p:nvPr/>
        </p:nvSpPr>
        <p:spPr>
          <a:xfrm>
            <a:off x="0" y="4920005"/>
            <a:ext cx="3779912"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t>・新たな活用法</a:t>
            </a:r>
            <a:endParaRPr lang="en-US" altLang="ja-JP" sz="3200" dirty="0"/>
          </a:p>
          <a:p>
            <a:pPr algn="ctr"/>
            <a:r>
              <a:rPr lang="ja-JP" altLang="en-US" sz="3200" dirty="0" smtClean="0"/>
              <a:t>・良さの見直し</a:t>
            </a:r>
            <a:endParaRPr lang="en-US" altLang="ja-JP" sz="3200" dirty="0" smtClean="0"/>
          </a:p>
        </p:txBody>
      </p:sp>
      <p:sp>
        <p:nvSpPr>
          <p:cNvPr id="11" name="正方形/長方形 10"/>
          <p:cNvSpPr/>
          <p:nvPr/>
        </p:nvSpPr>
        <p:spPr>
          <a:xfrm>
            <a:off x="215516" y="2414499"/>
            <a:ext cx="3384376"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　　・知る</a:t>
            </a:r>
            <a:endParaRPr lang="en-US" altLang="ja-JP" sz="3200" dirty="0" smtClean="0"/>
          </a:p>
          <a:p>
            <a:r>
              <a:rPr lang="ja-JP" altLang="en-US" sz="3200" dirty="0" smtClean="0"/>
              <a:t>　　・触れる</a:t>
            </a:r>
            <a:endParaRPr lang="ja-JP" altLang="en-US" sz="3200" dirty="0"/>
          </a:p>
        </p:txBody>
      </p:sp>
      <p:sp>
        <p:nvSpPr>
          <p:cNvPr id="4" name="角丸四角形 3"/>
          <p:cNvSpPr/>
          <p:nvPr/>
        </p:nvSpPr>
        <p:spPr>
          <a:xfrm>
            <a:off x="5688124" y="4838828"/>
            <a:ext cx="3275856" cy="14023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000" dirty="0" smtClean="0"/>
              <a:t>・商品幅の増加</a:t>
            </a:r>
            <a:endParaRPr lang="en-US" altLang="ja-JP" sz="3000" dirty="0" smtClean="0"/>
          </a:p>
          <a:p>
            <a:r>
              <a:rPr lang="ja-JP" altLang="en-US" sz="3000" dirty="0" smtClean="0"/>
              <a:t>・後継者問題改善</a:t>
            </a:r>
            <a:endParaRPr lang="ja-JP" altLang="en-US" sz="3000" dirty="0"/>
          </a:p>
        </p:txBody>
      </p:sp>
      <p:sp>
        <p:nvSpPr>
          <p:cNvPr id="12" name="角丸四角形 11"/>
          <p:cNvSpPr/>
          <p:nvPr/>
        </p:nvSpPr>
        <p:spPr>
          <a:xfrm>
            <a:off x="5846026" y="2476789"/>
            <a:ext cx="2543348"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　・普及</a:t>
            </a:r>
            <a:endParaRPr lang="en-US" altLang="ja-JP" sz="3200" dirty="0" smtClean="0"/>
          </a:p>
          <a:p>
            <a:r>
              <a:rPr lang="ja-JP" altLang="en-US" sz="3200" dirty="0" smtClean="0"/>
              <a:t>　・興味関心</a:t>
            </a:r>
            <a:endParaRPr lang="ja-JP" altLang="en-US" sz="3200" dirty="0"/>
          </a:p>
        </p:txBody>
      </p:sp>
      <p:sp>
        <p:nvSpPr>
          <p:cNvPr id="13" name="右矢印 12"/>
          <p:cNvSpPr/>
          <p:nvPr/>
        </p:nvSpPr>
        <p:spPr>
          <a:xfrm>
            <a:off x="4283968" y="2581105"/>
            <a:ext cx="1008112" cy="8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39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3" grpId="0" animBg="1"/>
      <p:bldP spid="11" grpId="0" animBg="1"/>
      <p:bldP spid="4"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農業プラン</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990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000" dirty="0"/>
              <a:t>いの町の農業が抱える問題点と解決策について</a:t>
            </a:r>
          </a:p>
        </p:txBody>
      </p:sp>
      <p:sp>
        <p:nvSpPr>
          <p:cNvPr id="3" name="サブタイトル 2"/>
          <p:cNvSpPr>
            <a:spLocks noGrp="1"/>
          </p:cNvSpPr>
          <p:nvPr>
            <p:ph type="subTitle" idx="1"/>
          </p:nvPr>
        </p:nvSpPr>
        <p:spPr/>
        <p:txBody>
          <a:bodyPr/>
          <a:lstStyle/>
          <a:p>
            <a:r>
              <a:rPr kumimoji="1" lang="ja-JP" altLang="en-US" dirty="0" smtClean="0"/>
              <a:t>移住促進計画で解決する農業問題</a:t>
            </a:r>
            <a:endParaRPr kumimoji="1" lang="ja-JP" altLang="en-US" dirty="0"/>
          </a:p>
        </p:txBody>
      </p:sp>
    </p:spTree>
    <p:extLst>
      <p:ext uri="{BB962C8B-B14F-4D97-AF65-F5344CB8AC3E}">
        <p14:creationId xmlns:p14="http://schemas.microsoft.com/office/powerpoint/2010/main" val="190319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6362209"/>
            <a:ext cx="2744877" cy="369332"/>
          </a:xfrm>
          <a:prstGeom prst="rect">
            <a:avLst/>
          </a:prstGeom>
          <a:noFill/>
        </p:spPr>
        <p:txBody>
          <a:bodyPr wrap="square" rtlCol="0">
            <a:spAutoFit/>
          </a:bodyPr>
          <a:lstStyle/>
          <a:p>
            <a:r>
              <a:rPr lang="ja-JP" altLang="en-US" dirty="0" smtClean="0"/>
              <a:t>出典：</a:t>
            </a:r>
            <a:r>
              <a:rPr lang="en-US" altLang="ja-JP" dirty="0" err="1" smtClean="0"/>
              <a:t>r</a:t>
            </a:r>
            <a:r>
              <a:rPr kumimoji="1" lang="en-US" altLang="ja-JP" dirty="0" err="1" smtClean="0"/>
              <a:t>esas</a:t>
            </a:r>
            <a:r>
              <a:rPr kumimoji="1" lang="ja-JP" altLang="en-US" dirty="0" smtClean="0"/>
              <a:t>・農業マップ</a:t>
            </a:r>
            <a:endParaRPr kumimoji="1" lang="en-US" altLang="ja-JP" dirty="0" smtClean="0"/>
          </a:p>
        </p:txBody>
      </p:sp>
      <p:sp>
        <p:nvSpPr>
          <p:cNvPr id="3" name="テキスト ボックス 2"/>
          <p:cNvSpPr txBox="1"/>
          <p:nvPr/>
        </p:nvSpPr>
        <p:spPr>
          <a:xfrm>
            <a:off x="411480" y="2480157"/>
            <a:ext cx="891540" cy="646331"/>
          </a:xfrm>
          <a:prstGeom prst="rect">
            <a:avLst/>
          </a:prstGeom>
          <a:solidFill>
            <a:schemeClr val="bg1"/>
          </a:solidFill>
        </p:spPr>
        <p:txBody>
          <a:bodyPr wrap="square" rtlCol="0">
            <a:spAutoFit/>
          </a:bodyPr>
          <a:lstStyle/>
          <a:p>
            <a:r>
              <a:rPr kumimoji="1" lang="ja-JP" altLang="en-US" dirty="0" smtClean="0"/>
              <a:t>指定地域</a:t>
            </a:r>
            <a:endParaRPr kumimoji="1" lang="ja-JP" altLang="en-US" dirty="0"/>
          </a:p>
        </p:txBody>
      </p:sp>
      <p:grpSp>
        <p:nvGrpSpPr>
          <p:cNvPr id="14" name="グループ化 13"/>
          <p:cNvGrpSpPr/>
          <p:nvPr/>
        </p:nvGrpSpPr>
        <p:grpSpPr>
          <a:xfrm>
            <a:off x="223632" y="597863"/>
            <a:ext cx="8820472" cy="5008456"/>
            <a:chOff x="644447" y="578357"/>
            <a:chExt cx="8442448" cy="5851940"/>
          </a:xfrm>
        </p:grpSpPr>
        <p:grpSp>
          <p:nvGrpSpPr>
            <p:cNvPr id="4" name="グループ化 3"/>
            <p:cNvGrpSpPr/>
            <p:nvPr/>
          </p:nvGrpSpPr>
          <p:grpSpPr>
            <a:xfrm>
              <a:off x="644447" y="578357"/>
              <a:ext cx="8442448" cy="5851940"/>
              <a:chOff x="644447" y="663324"/>
              <a:chExt cx="8442448" cy="5851940"/>
            </a:xfrm>
          </p:grpSpPr>
          <p:pic>
            <p:nvPicPr>
              <p:cNvPr id="8" name="コンテンツ プレースホルダー 4" descr="画面の領域"/>
              <p:cNvPicPr>
                <a:picLocks noChangeAspect="1"/>
              </p:cNvPicPr>
              <p:nvPr/>
            </p:nvPicPr>
            <p:blipFill rotWithShape="1">
              <a:blip r:embed="rId3">
                <a:extLst>
                  <a:ext uri="{28A0092B-C50C-407E-A947-70E740481C1C}">
                    <a14:useLocalDpi xmlns:a14="http://schemas.microsoft.com/office/drawing/2010/main" val="0"/>
                  </a:ext>
                </a:extLst>
              </a:blip>
              <a:srcRect b="15236"/>
              <a:stretch/>
            </p:blipFill>
            <p:spPr>
              <a:xfrm>
                <a:off x="644447" y="663324"/>
                <a:ext cx="8442448" cy="5851940"/>
              </a:xfrm>
              <a:prstGeom prst="rect">
                <a:avLst/>
              </a:prstGeom>
            </p:spPr>
          </p:pic>
          <p:sp>
            <p:nvSpPr>
              <p:cNvPr id="9" name="テキスト ボックス 8"/>
              <p:cNvSpPr txBox="1"/>
              <p:nvPr/>
            </p:nvSpPr>
            <p:spPr>
              <a:xfrm>
                <a:off x="849390" y="4896744"/>
                <a:ext cx="1188720" cy="646330"/>
              </a:xfrm>
              <a:prstGeom prst="rect">
                <a:avLst/>
              </a:prstGeom>
              <a:solidFill>
                <a:schemeClr val="bg1"/>
              </a:solidFill>
            </p:spPr>
            <p:txBody>
              <a:bodyPr wrap="square" rtlCol="0">
                <a:spAutoFit/>
              </a:bodyPr>
              <a:lstStyle/>
              <a:p>
                <a:r>
                  <a:rPr kumimoji="1" lang="ja-JP" altLang="en-US" dirty="0" smtClean="0"/>
                  <a:t>全国平均</a:t>
                </a:r>
                <a:endParaRPr kumimoji="1" lang="ja-JP" altLang="en-US" dirty="0"/>
              </a:p>
            </p:txBody>
          </p:sp>
          <p:sp>
            <p:nvSpPr>
              <p:cNvPr id="10" name="テキスト ボックス 9"/>
              <p:cNvSpPr txBox="1"/>
              <p:nvPr/>
            </p:nvSpPr>
            <p:spPr>
              <a:xfrm>
                <a:off x="966955" y="3466448"/>
                <a:ext cx="1071155" cy="1200329"/>
              </a:xfrm>
              <a:prstGeom prst="rect">
                <a:avLst/>
              </a:prstGeom>
              <a:solidFill>
                <a:schemeClr val="bg1"/>
              </a:solidFill>
            </p:spPr>
            <p:txBody>
              <a:bodyPr wrap="square" rtlCol="0">
                <a:spAutoFit/>
              </a:bodyPr>
              <a:lstStyle/>
              <a:p>
                <a:r>
                  <a:rPr kumimoji="1" lang="ja-JP" altLang="en-US" dirty="0" smtClean="0"/>
                  <a:t>高知県</a:t>
                </a:r>
                <a:endParaRPr kumimoji="1" lang="en-US" altLang="ja-JP" dirty="0" smtClean="0"/>
              </a:p>
              <a:p>
                <a:r>
                  <a:rPr kumimoji="1" lang="ja-JP" altLang="en-US" dirty="0" smtClean="0"/>
                  <a:t>　平均</a:t>
                </a:r>
                <a:endParaRPr kumimoji="1" lang="ja-JP" altLang="en-US" dirty="0"/>
              </a:p>
            </p:txBody>
          </p:sp>
          <p:sp>
            <p:nvSpPr>
              <p:cNvPr id="11" name="テキスト ボックス 10"/>
              <p:cNvSpPr txBox="1"/>
              <p:nvPr/>
            </p:nvSpPr>
            <p:spPr>
              <a:xfrm>
                <a:off x="818274" y="2425449"/>
                <a:ext cx="1368518" cy="409648"/>
              </a:xfrm>
              <a:prstGeom prst="rect">
                <a:avLst/>
              </a:prstGeom>
              <a:solidFill>
                <a:schemeClr val="bg1"/>
              </a:solidFill>
            </p:spPr>
            <p:txBody>
              <a:bodyPr wrap="square" rtlCol="0">
                <a:spAutoFit/>
              </a:bodyPr>
              <a:lstStyle/>
              <a:p>
                <a:r>
                  <a:rPr kumimoji="1" lang="ja-JP" altLang="en-US" dirty="0" smtClean="0"/>
                  <a:t>指定地域</a:t>
                </a:r>
                <a:endParaRPr kumimoji="1" lang="ja-JP" altLang="en-US" dirty="0"/>
              </a:p>
            </p:txBody>
          </p:sp>
        </p:grpSp>
        <p:sp>
          <p:nvSpPr>
            <p:cNvPr id="13" name="テキスト ボックス 12"/>
            <p:cNvSpPr txBox="1"/>
            <p:nvPr/>
          </p:nvSpPr>
          <p:spPr>
            <a:xfrm>
              <a:off x="3439816" y="821395"/>
              <a:ext cx="1921539" cy="369333"/>
            </a:xfrm>
            <a:prstGeom prst="rect">
              <a:avLst/>
            </a:prstGeom>
            <a:solidFill>
              <a:schemeClr val="bg1"/>
            </a:solidFill>
          </p:spPr>
          <p:txBody>
            <a:bodyPr wrap="square" rtlCol="0">
              <a:spAutoFit/>
            </a:bodyPr>
            <a:lstStyle/>
            <a:p>
              <a:endParaRPr kumimoji="1" lang="ja-JP" altLang="en-US" dirty="0"/>
            </a:p>
          </p:txBody>
        </p:sp>
        <p:sp>
          <p:nvSpPr>
            <p:cNvPr id="12" name="テキスト ボックス 11"/>
            <p:cNvSpPr txBox="1"/>
            <p:nvPr/>
          </p:nvSpPr>
          <p:spPr>
            <a:xfrm>
              <a:off x="4210559" y="971444"/>
              <a:ext cx="2085975" cy="954107"/>
            </a:xfrm>
            <a:prstGeom prst="rect">
              <a:avLst/>
            </a:prstGeom>
            <a:solidFill>
              <a:schemeClr val="bg1"/>
            </a:solidFill>
          </p:spPr>
          <p:txBody>
            <a:bodyPr wrap="square" rtlCol="0">
              <a:spAutoFit/>
            </a:bodyPr>
            <a:lstStyle/>
            <a:p>
              <a:r>
                <a:rPr kumimoji="1" lang="ja-JP" altLang="en-US" sz="2800" dirty="0" smtClean="0"/>
                <a:t>２０１０年</a:t>
              </a:r>
              <a:endParaRPr kumimoji="1" lang="ja-JP" altLang="en-US" sz="2800" dirty="0"/>
            </a:p>
          </p:txBody>
        </p:sp>
      </p:grpSp>
      <p:pic>
        <p:nvPicPr>
          <p:cNvPr id="2" name="図 1"/>
          <p:cNvPicPr>
            <a:picLocks noChangeAspect="1"/>
          </p:cNvPicPr>
          <p:nvPr/>
        </p:nvPicPr>
        <p:blipFill rotWithShape="1">
          <a:blip r:embed="rId4"/>
          <a:srcRect l="18564" t="85361" r="29938" b="-1378"/>
          <a:stretch/>
        </p:blipFill>
        <p:spPr>
          <a:xfrm>
            <a:off x="6138570" y="5606319"/>
            <a:ext cx="2711054" cy="1288663"/>
          </a:xfrm>
          <a:prstGeom prst="rect">
            <a:avLst/>
          </a:prstGeom>
        </p:spPr>
      </p:pic>
      <p:sp>
        <p:nvSpPr>
          <p:cNvPr id="7" name="テキスト ボックス 6"/>
          <p:cNvSpPr txBox="1"/>
          <p:nvPr/>
        </p:nvSpPr>
        <p:spPr>
          <a:xfrm>
            <a:off x="199546" y="243920"/>
            <a:ext cx="5860537" cy="707886"/>
          </a:xfrm>
          <a:prstGeom prst="rect">
            <a:avLst/>
          </a:prstGeom>
          <a:noFill/>
        </p:spPr>
        <p:txBody>
          <a:bodyPr wrap="square" rtlCol="0">
            <a:spAutoFit/>
          </a:bodyPr>
          <a:lstStyle/>
          <a:p>
            <a:pPr algn="ctr"/>
            <a:r>
              <a:rPr kumimoji="1" lang="ja-JP" altLang="en-US" sz="4000" dirty="0" smtClean="0"/>
              <a:t>農業従事者の高齢化</a:t>
            </a:r>
            <a:endParaRPr kumimoji="1" lang="ja-JP" altLang="en-US" sz="4000" dirty="0"/>
          </a:p>
        </p:txBody>
      </p:sp>
    </p:spTree>
    <p:extLst>
      <p:ext uri="{BB962C8B-B14F-4D97-AF65-F5344CB8AC3E}">
        <p14:creationId xmlns:p14="http://schemas.microsoft.com/office/powerpoint/2010/main" val="15154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79419"/>
            <a:ext cx="7886700" cy="1325563"/>
          </a:xfrm>
        </p:spPr>
        <p:txBody>
          <a:bodyPr/>
          <a:lstStyle/>
          <a:p>
            <a:r>
              <a:rPr kumimoji="1" lang="ja-JP" altLang="en-US" dirty="0" smtClean="0"/>
              <a:t>耕作放棄地率</a:t>
            </a:r>
            <a:endParaRPr kumimoji="1" lang="ja-JP" altLang="en-US" dirty="0"/>
          </a:p>
        </p:txBody>
      </p:sp>
      <p:pic>
        <p:nvPicPr>
          <p:cNvPr id="5" name="コンテンツ プレースホルダー 4" descr="画面の領域"/>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1142706"/>
            <a:ext cx="8503151" cy="5709396"/>
          </a:xfrm>
          <a:prstGeom prst="rect">
            <a:avLst/>
          </a:prstGeom>
        </p:spPr>
      </p:pic>
      <p:sp>
        <p:nvSpPr>
          <p:cNvPr id="7" name="テキスト ボックス 6"/>
          <p:cNvSpPr txBox="1"/>
          <p:nvPr/>
        </p:nvSpPr>
        <p:spPr>
          <a:xfrm>
            <a:off x="7164288" y="6357769"/>
            <a:ext cx="1979712" cy="307777"/>
          </a:xfrm>
          <a:prstGeom prst="rect">
            <a:avLst/>
          </a:prstGeom>
          <a:noFill/>
        </p:spPr>
        <p:txBody>
          <a:bodyPr wrap="square" rtlCol="0">
            <a:spAutoFit/>
          </a:bodyPr>
          <a:lstStyle/>
          <a:p>
            <a:r>
              <a:rPr kumimoji="1" lang="ja-JP" altLang="en-US" sz="1400" dirty="0" smtClean="0"/>
              <a:t>出典：</a:t>
            </a:r>
            <a:r>
              <a:rPr kumimoji="1" lang="en-US" altLang="ja-JP" sz="1400" dirty="0" err="1" smtClean="0"/>
              <a:t>resas</a:t>
            </a:r>
            <a:r>
              <a:rPr kumimoji="1" lang="ja-JP" altLang="en-US" sz="1400" dirty="0" smtClean="0"/>
              <a:t>　農業マップ</a:t>
            </a:r>
            <a:endParaRPr kumimoji="1" lang="ja-JP" altLang="en-US" sz="1400" dirty="0"/>
          </a:p>
        </p:txBody>
      </p:sp>
      <p:sp>
        <p:nvSpPr>
          <p:cNvPr id="3" name="テキスト ボックス 2"/>
          <p:cNvSpPr txBox="1"/>
          <p:nvPr/>
        </p:nvSpPr>
        <p:spPr>
          <a:xfrm>
            <a:off x="2788564" y="6219270"/>
            <a:ext cx="919339" cy="646331"/>
          </a:xfrm>
          <a:prstGeom prst="rect">
            <a:avLst/>
          </a:prstGeom>
          <a:solidFill>
            <a:schemeClr val="bg1"/>
          </a:solidFill>
        </p:spPr>
        <p:txBody>
          <a:bodyPr wrap="square" rtlCol="0">
            <a:spAutoFit/>
          </a:bodyPr>
          <a:lstStyle/>
          <a:p>
            <a:r>
              <a:rPr kumimoji="1" lang="ja-JP" altLang="en-US" dirty="0" smtClean="0"/>
              <a:t>高知県</a:t>
            </a:r>
            <a:r>
              <a:rPr kumimoji="1" lang="ja-JP" altLang="en-US" dirty="0" err="1" smtClean="0"/>
              <a:t>いの</a:t>
            </a:r>
            <a:r>
              <a:rPr kumimoji="1" lang="ja-JP" altLang="en-US" dirty="0" smtClean="0"/>
              <a:t>町</a:t>
            </a:r>
            <a:endParaRPr kumimoji="1" lang="ja-JP" altLang="en-US" dirty="0"/>
          </a:p>
        </p:txBody>
      </p:sp>
      <p:sp>
        <p:nvSpPr>
          <p:cNvPr id="6" name="テキスト ボックス 5"/>
          <p:cNvSpPr txBox="1"/>
          <p:nvPr/>
        </p:nvSpPr>
        <p:spPr>
          <a:xfrm>
            <a:off x="4266808" y="6211670"/>
            <a:ext cx="910829" cy="646331"/>
          </a:xfrm>
          <a:prstGeom prst="rect">
            <a:avLst/>
          </a:prstGeom>
          <a:solidFill>
            <a:schemeClr val="bg1"/>
          </a:solidFill>
        </p:spPr>
        <p:txBody>
          <a:bodyPr wrap="square" rtlCol="0">
            <a:spAutoFit/>
          </a:bodyPr>
          <a:lstStyle/>
          <a:p>
            <a:r>
              <a:rPr kumimoji="1" lang="ja-JP" altLang="en-US" dirty="0" smtClean="0"/>
              <a:t>高知県</a:t>
            </a:r>
            <a:endParaRPr kumimoji="1" lang="en-US" altLang="ja-JP" dirty="0" smtClean="0"/>
          </a:p>
          <a:p>
            <a:r>
              <a:rPr kumimoji="1" lang="ja-JP" altLang="en-US" dirty="0" smtClean="0"/>
              <a:t>　平均</a:t>
            </a:r>
            <a:endParaRPr kumimoji="1" lang="ja-JP" altLang="en-US" dirty="0"/>
          </a:p>
        </p:txBody>
      </p:sp>
      <p:sp>
        <p:nvSpPr>
          <p:cNvPr id="8" name="テキスト ボックス 7"/>
          <p:cNvSpPr txBox="1"/>
          <p:nvPr/>
        </p:nvSpPr>
        <p:spPr>
          <a:xfrm>
            <a:off x="5966525" y="6178150"/>
            <a:ext cx="693708" cy="646331"/>
          </a:xfrm>
          <a:prstGeom prst="rect">
            <a:avLst/>
          </a:prstGeom>
          <a:solidFill>
            <a:schemeClr val="bg1"/>
          </a:solidFill>
        </p:spPr>
        <p:txBody>
          <a:bodyPr wrap="square" rtlCol="0">
            <a:spAutoFit/>
          </a:bodyPr>
          <a:lstStyle/>
          <a:p>
            <a:r>
              <a:rPr kumimoji="1" lang="ja-JP" altLang="en-US" dirty="0" smtClean="0"/>
              <a:t>全国　平均</a:t>
            </a:r>
            <a:endParaRPr kumimoji="1" lang="ja-JP" altLang="en-US" dirty="0"/>
          </a:p>
        </p:txBody>
      </p:sp>
      <p:sp>
        <p:nvSpPr>
          <p:cNvPr id="4" name="正方形/長方形 3"/>
          <p:cNvSpPr/>
          <p:nvPr/>
        </p:nvSpPr>
        <p:spPr>
          <a:xfrm>
            <a:off x="4922947" y="1131816"/>
            <a:ext cx="289435" cy="335754"/>
          </a:xfrm>
          <a:prstGeom prst="rect">
            <a:avLst/>
          </a:prstGeom>
          <a:solidFill>
            <a:srgbClr val="F87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35419" y="1152284"/>
            <a:ext cx="264471" cy="335754"/>
          </a:xfrm>
          <a:prstGeom prst="rect">
            <a:avLst/>
          </a:prstGeom>
          <a:solidFill>
            <a:srgbClr val="65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45904" y="1114696"/>
            <a:ext cx="1080120" cy="369332"/>
          </a:xfrm>
          <a:prstGeom prst="rect">
            <a:avLst/>
          </a:prstGeom>
          <a:solidFill>
            <a:schemeClr val="bg1"/>
          </a:solidFill>
        </p:spPr>
        <p:txBody>
          <a:bodyPr wrap="square" rtlCol="0">
            <a:spAutoFit/>
          </a:bodyPr>
          <a:lstStyle/>
          <a:p>
            <a:r>
              <a:rPr kumimoji="1" lang="ja-JP" altLang="en-US" dirty="0" smtClean="0"/>
              <a:t>２０１０年</a:t>
            </a:r>
            <a:endParaRPr kumimoji="1" lang="ja-JP" altLang="en-US" dirty="0"/>
          </a:p>
        </p:txBody>
      </p:sp>
      <p:sp>
        <p:nvSpPr>
          <p:cNvPr id="11" name="テキスト ボックス 10"/>
          <p:cNvSpPr txBox="1"/>
          <p:nvPr/>
        </p:nvSpPr>
        <p:spPr>
          <a:xfrm>
            <a:off x="3599891" y="1131816"/>
            <a:ext cx="1122330" cy="369332"/>
          </a:xfrm>
          <a:prstGeom prst="rect">
            <a:avLst/>
          </a:prstGeom>
          <a:solidFill>
            <a:schemeClr val="bg1"/>
          </a:solidFill>
        </p:spPr>
        <p:txBody>
          <a:bodyPr wrap="square" rtlCol="0">
            <a:spAutoFit/>
          </a:bodyPr>
          <a:lstStyle/>
          <a:p>
            <a:r>
              <a:rPr kumimoji="1" lang="ja-JP" altLang="en-US" dirty="0" smtClean="0"/>
              <a:t>２００５年</a:t>
            </a:r>
            <a:endParaRPr kumimoji="1" lang="ja-JP" altLang="en-US" dirty="0"/>
          </a:p>
        </p:txBody>
      </p:sp>
    </p:spTree>
    <p:extLst>
      <p:ext uri="{BB962C8B-B14F-4D97-AF65-F5344CB8AC3E}">
        <p14:creationId xmlns:p14="http://schemas.microsoft.com/office/powerpoint/2010/main" val="1289694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いの町の農業が抱える問題点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農業従事者の高齢化</a:t>
            </a:r>
            <a:endParaRPr kumimoji="1" lang="en-US" altLang="ja-JP" dirty="0" smtClean="0"/>
          </a:p>
          <a:p>
            <a:r>
              <a:rPr lang="ja-JP" altLang="en-US" dirty="0" smtClean="0"/>
              <a:t>耕作放棄地率が高い</a:t>
            </a:r>
            <a:endParaRPr kumimoji="1" lang="ja-JP" altLang="en-US" dirty="0"/>
          </a:p>
        </p:txBody>
      </p:sp>
    </p:spTree>
    <p:extLst>
      <p:ext uri="{BB962C8B-B14F-4D97-AF65-F5344CB8AC3E}">
        <p14:creationId xmlns:p14="http://schemas.microsoft.com/office/powerpoint/2010/main" val="17474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5825" y="2257426"/>
            <a:ext cx="7353300" cy="646331"/>
          </a:xfrm>
          <a:prstGeom prst="rect">
            <a:avLst/>
          </a:prstGeom>
          <a:noFill/>
        </p:spPr>
        <p:txBody>
          <a:bodyPr wrap="square" rtlCol="0">
            <a:spAutoFit/>
          </a:bodyPr>
          <a:lstStyle/>
          <a:p>
            <a:pPr algn="ctr"/>
            <a:r>
              <a:rPr lang="ja-JP" altLang="en-US" sz="3600" dirty="0">
                <a:solidFill>
                  <a:prstClr val="black"/>
                </a:solidFill>
              </a:rPr>
              <a:t>しかし！</a:t>
            </a:r>
          </a:p>
        </p:txBody>
      </p:sp>
      <p:sp>
        <p:nvSpPr>
          <p:cNvPr id="3" name="テキスト ボックス 2"/>
          <p:cNvSpPr txBox="1"/>
          <p:nvPr/>
        </p:nvSpPr>
        <p:spPr>
          <a:xfrm>
            <a:off x="247650" y="3228975"/>
            <a:ext cx="8658225" cy="553998"/>
          </a:xfrm>
          <a:prstGeom prst="rect">
            <a:avLst/>
          </a:prstGeom>
          <a:noFill/>
        </p:spPr>
        <p:txBody>
          <a:bodyPr wrap="square" rtlCol="0">
            <a:spAutoFit/>
          </a:bodyPr>
          <a:lstStyle/>
          <a:p>
            <a:pPr algn="ctr"/>
            <a:r>
              <a:rPr lang="ja-JP" altLang="en-US" sz="3000" dirty="0">
                <a:solidFill>
                  <a:prstClr val="black"/>
                </a:solidFill>
              </a:rPr>
              <a:t>新規就農者を受け入れる余地があるということ！</a:t>
            </a:r>
          </a:p>
        </p:txBody>
      </p:sp>
    </p:spTree>
    <p:extLst>
      <p:ext uri="{BB962C8B-B14F-4D97-AF65-F5344CB8AC3E}">
        <p14:creationId xmlns:p14="http://schemas.microsoft.com/office/powerpoint/2010/main" val="30013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画面の領域"/>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355" t="11178" r="4623" b="10618"/>
          <a:stretch/>
        </p:blipFill>
        <p:spPr>
          <a:xfrm>
            <a:off x="492164" y="1826571"/>
            <a:ext cx="3477408" cy="2838886"/>
          </a:xfrm>
        </p:spPr>
      </p:pic>
      <p:sp>
        <p:nvSpPr>
          <p:cNvPr id="4" name="コンテンツ プレースホルダー 3"/>
          <p:cNvSpPr>
            <a:spLocks noGrp="1"/>
          </p:cNvSpPr>
          <p:nvPr>
            <p:ph sz="half" idx="2"/>
          </p:nvPr>
        </p:nvSpPr>
        <p:spPr>
          <a:xfrm>
            <a:off x="4276165" y="1379814"/>
            <a:ext cx="4604728" cy="3778382"/>
          </a:xfrm>
          <a:ln>
            <a:solidFill>
              <a:schemeClr val="tx1"/>
            </a:solidFill>
          </a:ln>
        </p:spPr>
        <p:txBody>
          <a:bodyPr>
            <a:normAutofit/>
          </a:bodyPr>
          <a:lstStyle/>
          <a:p>
            <a:pPr marL="0" indent="0">
              <a:buNone/>
            </a:pPr>
            <a:endParaRPr lang="en-US" altLang="ja-JP" sz="2700" u="sng" dirty="0"/>
          </a:p>
          <a:p>
            <a:pPr marL="0" indent="0">
              <a:buNone/>
            </a:pPr>
            <a:r>
              <a:rPr lang="ja-JP" altLang="en-US" sz="2700" u="sng" dirty="0"/>
              <a:t>「憧れる」「まあ憧れる」の割合</a:t>
            </a:r>
            <a:endParaRPr lang="en-US" altLang="ja-JP" sz="2700" u="sng" dirty="0"/>
          </a:p>
          <a:p>
            <a:pPr marL="0" indent="0">
              <a:buNone/>
            </a:pPr>
            <a:endParaRPr lang="en-US" altLang="ja-JP" dirty="0" smtClean="0"/>
          </a:p>
          <a:p>
            <a:pPr marL="0" indent="0">
              <a:buNone/>
            </a:pPr>
            <a:r>
              <a:rPr lang="ja-JP" altLang="en-US" dirty="0" smtClean="0"/>
              <a:t>「</a:t>
            </a:r>
            <a:r>
              <a:rPr lang="en-US" altLang="ja-JP" dirty="0"/>
              <a:t>100</a:t>
            </a:r>
            <a:r>
              <a:rPr lang="ja-JP" altLang="en-US" dirty="0"/>
              <a:t>坪の敷地に庭も</a:t>
            </a:r>
            <a:r>
              <a:rPr lang="ja-JP" altLang="en-US" dirty="0" smtClean="0"/>
              <a:t>駐車場もある</a:t>
            </a:r>
            <a:endParaRPr lang="en-US" altLang="ja-JP" dirty="0" smtClean="0"/>
          </a:p>
          <a:p>
            <a:pPr marL="0" indent="0">
              <a:buNone/>
            </a:pPr>
            <a:r>
              <a:rPr lang="ja-JP" altLang="en-US" dirty="0"/>
              <a:t>　</a:t>
            </a:r>
            <a:r>
              <a:rPr lang="ja-JP" altLang="en-US" dirty="0" smtClean="0"/>
              <a:t>　　　　　　　　　　　　一戸建て」</a:t>
            </a:r>
            <a:r>
              <a:rPr lang="en-US" altLang="ja-JP" dirty="0" smtClean="0"/>
              <a:t>79.3</a:t>
            </a:r>
            <a:r>
              <a:rPr lang="ja-JP" altLang="en-US" dirty="0" smtClean="0"/>
              <a:t>％</a:t>
            </a:r>
            <a:endParaRPr lang="en-US" altLang="ja-JP" dirty="0" smtClean="0"/>
          </a:p>
          <a:p>
            <a:pPr marL="0" indent="0">
              <a:buNone/>
            </a:pPr>
            <a:r>
              <a:rPr lang="ja-JP" altLang="en-US" dirty="0" smtClean="0"/>
              <a:t>「</a:t>
            </a:r>
            <a:r>
              <a:rPr lang="ja-JP" altLang="en-US" dirty="0"/>
              <a:t>通勤ラッシュと無縁の生活</a:t>
            </a:r>
            <a:r>
              <a:rPr lang="ja-JP" altLang="en-US" dirty="0" smtClean="0"/>
              <a:t>」</a:t>
            </a:r>
            <a:r>
              <a:rPr lang="en-US" altLang="ja-JP" dirty="0" smtClean="0"/>
              <a:t>83.7</a:t>
            </a:r>
            <a:r>
              <a:rPr lang="ja-JP" altLang="en-US" dirty="0" smtClean="0"/>
              <a:t>％</a:t>
            </a:r>
            <a:endParaRPr lang="en-US" altLang="ja-JP" dirty="0" smtClean="0"/>
          </a:p>
          <a:p>
            <a:pPr marL="0" indent="0">
              <a:buNone/>
            </a:pPr>
            <a:r>
              <a:rPr lang="ja-JP" altLang="en-US" dirty="0" smtClean="0"/>
              <a:t>「</a:t>
            </a:r>
            <a:r>
              <a:rPr lang="ja-JP" altLang="en-US" dirty="0"/>
              <a:t>豊かな自然に囲まれた生活</a:t>
            </a:r>
            <a:r>
              <a:rPr lang="ja-JP" altLang="en-US" dirty="0" smtClean="0"/>
              <a:t>」</a:t>
            </a:r>
            <a:r>
              <a:rPr lang="en-US" altLang="ja-JP" dirty="0" smtClean="0"/>
              <a:t>69.0</a:t>
            </a:r>
            <a:r>
              <a:rPr lang="ja-JP" altLang="en-US" dirty="0" smtClean="0"/>
              <a:t>％</a:t>
            </a:r>
            <a:endParaRPr kumimoji="1" lang="ja-JP" altLang="en-US" dirty="0"/>
          </a:p>
        </p:txBody>
      </p:sp>
      <p:sp>
        <p:nvSpPr>
          <p:cNvPr id="3" name="テキスト ボックス 2"/>
          <p:cNvSpPr txBox="1"/>
          <p:nvPr/>
        </p:nvSpPr>
        <p:spPr>
          <a:xfrm>
            <a:off x="3687184" y="5591175"/>
            <a:ext cx="5518673" cy="300082"/>
          </a:xfrm>
          <a:prstGeom prst="rect">
            <a:avLst/>
          </a:prstGeom>
          <a:noFill/>
        </p:spPr>
        <p:txBody>
          <a:bodyPr wrap="square" rtlCol="0">
            <a:spAutoFit/>
          </a:bodyPr>
          <a:lstStyle/>
          <a:p>
            <a:r>
              <a:rPr lang="ja-JP" altLang="en-US" sz="1350" dirty="0">
                <a:solidFill>
                  <a:prstClr val="black"/>
                </a:solidFill>
              </a:rPr>
              <a:t>出典：</a:t>
            </a:r>
            <a:r>
              <a:rPr lang="en-US" altLang="ja-JP" sz="1350" dirty="0">
                <a:solidFill>
                  <a:prstClr val="black"/>
                </a:solidFill>
              </a:rPr>
              <a:t>http://www.nikkei.com/article/DGXNASFK23032_X20C12A3000000/</a:t>
            </a:r>
            <a:endParaRPr lang="ja-JP" altLang="en-US" sz="1350" dirty="0">
              <a:solidFill>
                <a:prstClr val="black"/>
              </a:solidFill>
            </a:endParaRPr>
          </a:p>
        </p:txBody>
      </p:sp>
      <p:sp>
        <p:nvSpPr>
          <p:cNvPr id="7" name="テキスト ボックス 6"/>
          <p:cNvSpPr txBox="1"/>
          <p:nvPr/>
        </p:nvSpPr>
        <p:spPr>
          <a:xfrm>
            <a:off x="475354" y="4743826"/>
            <a:ext cx="3671720" cy="1154162"/>
          </a:xfrm>
          <a:prstGeom prst="rect">
            <a:avLst/>
          </a:prstGeom>
          <a:noFill/>
        </p:spPr>
        <p:txBody>
          <a:bodyPr wrap="square" rtlCol="0">
            <a:spAutoFit/>
          </a:bodyPr>
          <a:lstStyle/>
          <a:p>
            <a:r>
              <a:rPr lang="ja-JP" altLang="en-US" sz="2100" dirty="0">
                <a:solidFill>
                  <a:prstClr val="black"/>
                </a:solidFill>
              </a:rPr>
              <a:t>アンケート対象：</a:t>
            </a:r>
            <a:r>
              <a:rPr lang="en-US" altLang="ja-JP" sz="2100" dirty="0">
                <a:solidFill>
                  <a:prstClr val="black"/>
                </a:solidFill>
              </a:rPr>
              <a:t>575</a:t>
            </a:r>
            <a:r>
              <a:rPr lang="ja-JP" altLang="en-US" sz="2100" dirty="0">
                <a:solidFill>
                  <a:prstClr val="black"/>
                </a:solidFill>
              </a:rPr>
              <a:t>人の</a:t>
            </a:r>
            <a:r>
              <a:rPr lang="en-US" altLang="ja-JP" sz="2100" dirty="0">
                <a:solidFill>
                  <a:prstClr val="black"/>
                </a:solidFill>
              </a:rPr>
              <a:t>20</a:t>
            </a:r>
            <a:r>
              <a:rPr lang="ja-JP" altLang="en-US" sz="2100" dirty="0">
                <a:solidFill>
                  <a:prstClr val="black"/>
                </a:solidFill>
              </a:rPr>
              <a:t>～</a:t>
            </a:r>
            <a:r>
              <a:rPr lang="en-US" altLang="ja-JP" sz="2100" dirty="0">
                <a:solidFill>
                  <a:prstClr val="black"/>
                </a:solidFill>
              </a:rPr>
              <a:t>30</a:t>
            </a:r>
            <a:r>
              <a:rPr lang="ja-JP" altLang="en-US" sz="2100" dirty="0">
                <a:solidFill>
                  <a:prstClr val="black"/>
                </a:solidFill>
              </a:rPr>
              <a:t>代の若者</a:t>
            </a:r>
            <a:endParaRPr lang="en-US" altLang="ja-JP" sz="2100" dirty="0">
              <a:solidFill>
                <a:prstClr val="black"/>
              </a:solidFill>
            </a:endParaRPr>
          </a:p>
          <a:p>
            <a:r>
              <a:rPr lang="ja-JP" altLang="en-US" sz="1350" dirty="0">
                <a:solidFill>
                  <a:prstClr val="black"/>
                </a:solidFill>
              </a:rPr>
              <a:t>都会在住者（３大都市圏）が</a:t>
            </a:r>
            <a:r>
              <a:rPr lang="en-US" altLang="ja-JP" sz="1350" dirty="0">
                <a:solidFill>
                  <a:prstClr val="black"/>
                </a:solidFill>
              </a:rPr>
              <a:t>72.7</a:t>
            </a:r>
            <a:r>
              <a:rPr lang="ja-JP" altLang="en-US" sz="1350" dirty="0">
                <a:solidFill>
                  <a:prstClr val="black"/>
                </a:solidFill>
              </a:rPr>
              <a:t>％</a:t>
            </a:r>
            <a:endParaRPr lang="en-US" altLang="ja-JP" sz="1350" dirty="0">
              <a:solidFill>
                <a:prstClr val="black"/>
              </a:solidFill>
            </a:endParaRPr>
          </a:p>
          <a:p>
            <a:r>
              <a:rPr lang="ja-JP" altLang="en-US" sz="1350" dirty="0">
                <a:solidFill>
                  <a:prstClr val="black"/>
                </a:solidFill>
              </a:rPr>
              <a:t>　　　　　　　　　地方在住者は</a:t>
            </a:r>
            <a:r>
              <a:rPr lang="en-US" altLang="ja-JP" sz="1350" dirty="0">
                <a:solidFill>
                  <a:prstClr val="black"/>
                </a:solidFill>
              </a:rPr>
              <a:t>27.3</a:t>
            </a:r>
            <a:r>
              <a:rPr lang="ja-JP" altLang="en-US" sz="1350" dirty="0">
                <a:solidFill>
                  <a:prstClr val="black"/>
                </a:solidFill>
              </a:rPr>
              <a:t>％</a:t>
            </a:r>
          </a:p>
        </p:txBody>
      </p:sp>
      <p:sp>
        <p:nvSpPr>
          <p:cNvPr id="2" name="テキスト ボックス 1"/>
          <p:cNvSpPr txBox="1"/>
          <p:nvPr/>
        </p:nvSpPr>
        <p:spPr>
          <a:xfrm>
            <a:off x="556709" y="1379813"/>
            <a:ext cx="3259566" cy="415498"/>
          </a:xfrm>
          <a:prstGeom prst="rect">
            <a:avLst/>
          </a:prstGeom>
          <a:noFill/>
        </p:spPr>
        <p:txBody>
          <a:bodyPr wrap="square" rtlCol="0">
            <a:spAutoFit/>
          </a:bodyPr>
          <a:lstStyle/>
          <a:p>
            <a:r>
              <a:rPr lang="ja-JP" altLang="en-US" sz="2100" dirty="0">
                <a:solidFill>
                  <a:prstClr val="black"/>
                </a:solidFill>
              </a:rPr>
              <a:t>地方で暮らしたいですか？</a:t>
            </a:r>
          </a:p>
        </p:txBody>
      </p:sp>
    </p:spTree>
    <p:extLst>
      <p:ext uri="{BB962C8B-B14F-4D97-AF65-F5344CB8AC3E}">
        <p14:creationId xmlns:p14="http://schemas.microsoft.com/office/powerpoint/2010/main" val="34922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研究方法</a:t>
            </a:r>
            <a:endParaRPr kumimoji="1" lang="ja-JP" altLang="en-US" dirty="0"/>
          </a:p>
        </p:txBody>
      </p:sp>
      <p:sp>
        <p:nvSpPr>
          <p:cNvPr id="3" name="テキスト プレースホルダー 2"/>
          <p:cNvSpPr>
            <a:spLocks noGrp="1"/>
          </p:cNvSpPr>
          <p:nvPr>
            <p:ph type="body" idx="1"/>
          </p:nvPr>
        </p:nvSpPr>
        <p:spPr/>
        <p:txBody>
          <a:bodyPr>
            <a:noAutofit/>
          </a:bodyPr>
          <a:lstStyle/>
          <a:p>
            <a:pPr algn="l"/>
            <a:r>
              <a:rPr kumimoji="1" lang="ja-JP" altLang="en-US" sz="3200" dirty="0" smtClean="0"/>
              <a:t>　　高知工科大との連携</a:t>
            </a:r>
            <a:endParaRPr kumimoji="1" lang="en-US" altLang="ja-JP" sz="3200" dirty="0" smtClean="0"/>
          </a:p>
          <a:p>
            <a:pPr marL="457200" indent="-457200">
              <a:buFont typeface="+mj-lt"/>
              <a:buAutoNum type="arabicPeriod"/>
            </a:pPr>
            <a:r>
              <a:rPr kumimoji="1" lang="ja-JP" altLang="en-US" sz="3200" dirty="0" smtClean="0"/>
              <a:t>いの町の現状把握と課題解決</a:t>
            </a:r>
            <a:endParaRPr kumimoji="1" lang="en-US" altLang="ja-JP" sz="3200" dirty="0" smtClean="0"/>
          </a:p>
          <a:p>
            <a:pPr marL="457200" indent="-457200">
              <a:buFont typeface="+mj-lt"/>
              <a:buAutoNum type="arabicPeriod"/>
            </a:pPr>
            <a:r>
              <a:rPr lang="ja-JP" altLang="en-US" sz="3200" dirty="0"/>
              <a:t>発信</a:t>
            </a:r>
            <a:r>
              <a:rPr lang="ja-JP" altLang="en-US" sz="3200" dirty="0" smtClean="0"/>
              <a:t>するコンテンツの焦点化</a:t>
            </a:r>
            <a:endParaRPr lang="en-US" altLang="ja-JP" sz="3200" dirty="0" smtClean="0"/>
          </a:p>
          <a:p>
            <a:pPr marL="457200" indent="-457200">
              <a:buFont typeface="+mj-lt"/>
              <a:buAutoNum type="arabicPeriod"/>
            </a:pPr>
            <a:r>
              <a:rPr kumimoji="1" lang="ja-JP" altLang="en-US" sz="3200" dirty="0"/>
              <a:t>発信方法</a:t>
            </a:r>
            <a:r>
              <a:rPr kumimoji="1" lang="ja-JP" altLang="en-US" sz="3200" dirty="0" smtClean="0"/>
              <a:t>の検討と実際の発信</a:t>
            </a:r>
            <a:endParaRPr kumimoji="1" lang="ja-JP" altLang="en-US" sz="3200" dirty="0"/>
          </a:p>
        </p:txBody>
      </p:sp>
    </p:spTree>
    <p:extLst>
      <p:ext uri="{BB962C8B-B14F-4D97-AF65-F5344CB8AC3E}">
        <p14:creationId xmlns:p14="http://schemas.microsoft.com/office/powerpoint/2010/main" val="77453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66713" y="2696808"/>
            <a:ext cx="6849932" cy="854080"/>
          </a:xfrm>
          <a:prstGeom prst="rect">
            <a:avLst/>
          </a:prstGeom>
          <a:noFill/>
        </p:spPr>
        <p:txBody>
          <a:bodyPr wrap="square" rtlCol="0">
            <a:spAutoFit/>
          </a:bodyPr>
          <a:lstStyle/>
          <a:p>
            <a:pPr algn="ctr"/>
            <a:r>
              <a:rPr lang="ja-JP" altLang="en-US" sz="4950" dirty="0">
                <a:solidFill>
                  <a:prstClr val="black"/>
                </a:solidFill>
              </a:rPr>
              <a:t>農業お見合い大作戦</a:t>
            </a:r>
          </a:p>
        </p:txBody>
      </p:sp>
    </p:spTree>
    <p:extLst>
      <p:ext uri="{BB962C8B-B14F-4D97-AF65-F5344CB8AC3E}">
        <p14:creationId xmlns:p14="http://schemas.microsoft.com/office/powerpoint/2010/main" val="3752241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11560" y="1893346"/>
            <a:ext cx="1296144" cy="3022899"/>
          </a:xfrm>
          <a:prstGeom prst="roundRect">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smtClean="0">
                <a:solidFill>
                  <a:prstClr val="black"/>
                </a:solidFill>
              </a:rPr>
              <a:t>会員</a:t>
            </a:r>
            <a:r>
              <a:rPr lang="ja-JP" altLang="en-US" sz="3200" dirty="0">
                <a:solidFill>
                  <a:prstClr val="black"/>
                </a:solidFill>
              </a:rPr>
              <a:t>登録</a:t>
            </a:r>
          </a:p>
        </p:txBody>
      </p:sp>
      <p:sp>
        <p:nvSpPr>
          <p:cNvPr id="8" name="右矢印 7">
            <a:hlinkClick r:id="rId3" action="ppaction://hlinkpres?slideindex=1&amp;slidetitle="/>
          </p:cNvPr>
          <p:cNvSpPr/>
          <p:nvPr/>
        </p:nvSpPr>
        <p:spPr>
          <a:xfrm>
            <a:off x="2238107" y="2944978"/>
            <a:ext cx="925574" cy="807091"/>
          </a:xfrm>
          <a:prstGeom prst="rightArrow">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563888" y="1818042"/>
            <a:ext cx="1440160" cy="3065930"/>
          </a:xfrm>
          <a:prstGeom prst="roundRect">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smtClean="0">
                <a:solidFill>
                  <a:prstClr val="black"/>
                </a:solidFill>
              </a:rPr>
              <a:t>デート</a:t>
            </a:r>
            <a:endParaRPr lang="en-US" altLang="ja-JP" sz="3200" dirty="0" smtClean="0">
              <a:solidFill>
                <a:prstClr val="black"/>
              </a:solidFill>
            </a:endParaRPr>
          </a:p>
          <a:p>
            <a:pPr algn="ctr"/>
            <a:r>
              <a:rPr lang="ja-JP" altLang="en-US" sz="2400" dirty="0" smtClean="0">
                <a:solidFill>
                  <a:prstClr val="black"/>
                </a:solidFill>
              </a:rPr>
              <a:t>（仮移住</a:t>
            </a:r>
            <a:endParaRPr lang="en-US" altLang="ja-JP" sz="2400" dirty="0" smtClean="0">
              <a:solidFill>
                <a:prstClr val="black"/>
              </a:solidFill>
            </a:endParaRPr>
          </a:p>
          <a:p>
            <a:pPr algn="ctr"/>
            <a:r>
              <a:rPr lang="ja-JP" altLang="en-US" sz="2400" dirty="0" smtClean="0">
                <a:solidFill>
                  <a:prstClr val="black"/>
                </a:solidFill>
              </a:rPr>
              <a:t>体験）</a:t>
            </a:r>
            <a:endParaRPr lang="ja-JP" altLang="en-US" sz="2400" dirty="0">
              <a:solidFill>
                <a:prstClr val="black"/>
              </a:solidFill>
            </a:endParaRPr>
          </a:p>
        </p:txBody>
      </p:sp>
      <p:sp>
        <p:nvSpPr>
          <p:cNvPr id="10" name="右矢印 9"/>
          <p:cNvSpPr/>
          <p:nvPr/>
        </p:nvSpPr>
        <p:spPr>
          <a:xfrm>
            <a:off x="5436096" y="2971664"/>
            <a:ext cx="882114" cy="790955"/>
          </a:xfrm>
          <a:prstGeom prst="rightArrow">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11" name="角丸四角形 10"/>
          <p:cNvSpPr/>
          <p:nvPr/>
        </p:nvSpPr>
        <p:spPr>
          <a:xfrm>
            <a:off x="6702439" y="1775574"/>
            <a:ext cx="1303112" cy="3098203"/>
          </a:xfrm>
          <a:prstGeom prst="roundRect">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600" dirty="0" smtClean="0">
                <a:solidFill>
                  <a:prstClr val="black"/>
                </a:solidFill>
              </a:rPr>
              <a:t>結婚</a:t>
            </a:r>
            <a:r>
              <a:rPr lang="ja-JP" altLang="en-US" sz="2400" dirty="0" smtClean="0">
                <a:solidFill>
                  <a:prstClr val="black"/>
                </a:solidFill>
              </a:rPr>
              <a:t>（移住）</a:t>
            </a:r>
            <a:endParaRPr lang="ja-JP" altLang="en-US" sz="2400" dirty="0">
              <a:solidFill>
                <a:prstClr val="black"/>
              </a:solidFill>
            </a:endParaRPr>
          </a:p>
        </p:txBody>
      </p:sp>
      <p:sp>
        <p:nvSpPr>
          <p:cNvPr id="2" name="テキスト ボックス 1"/>
          <p:cNvSpPr txBox="1"/>
          <p:nvPr/>
        </p:nvSpPr>
        <p:spPr>
          <a:xfrm>
            <a:off x="831028" y="225911"/>
            <a:ext cx="6519134" cy="707886"/>
          </a:xfrm>
          <a:prstGeom prst="rect">
            <a:avLst/>
          </a:prstGeom>
          <a:noFill/>
        </p:spPr>
        <p:txBody>
          <a:bodyPr wrap="square" rtlCol="0">
            <a:spAutoFit/>
          </a:bodyPr>
          <a:lstStyle/>
          <a:p>
            <a:pPr algn="ctr"/>
            <a:r>
              <a:rPr lang="ja-JP" altLang="en-US" sz="4000" dirty="0" smtClean="0">
                <a:solidFill>
                  <a:prstClr val="black"/>
                </a:solidFill>
              </a:rPr>
              <a:t>移住プランの流れ</a:t>
            </a:r>
            <a:endParaRPr lang="ja-JP" altLang="en-US" sz="4000" dirty="0">
              <a:solidFill>
                <a:prstClr val="black"/>
              </a:solidFill>
            </a:endParaRPr>
          </a:p>
        </p:txBody>
      </p:sp>
      <p:sp>
        <p:nvSpPr>
          <p:cNvPr id="3" name="動作設定ボタン: 進む/次へ 2">
            <a:hlinkClick r:id="" action="ppaction://hlinkshowjump?jump=nextslide" highlightClick="1"/>
          </p:cNvPr>
          <p:cNvSpPr/>
          <p:nvPr/>
        </p:nvSpPr>
        <p:spPr>
          <a:xfrm>
            <a:off x="1007604" y="5012341"/>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動作設定ボタン: 進む/次へ 6">
            <a:hlinkClick r:id="rId4" action="ppaction://hlinksldjump" highlightClick="1"/>
          </p:cNvPr>
          <p:cNvSpPr/>
          <p:nvPr/>
        </p:nvSpPr>
        <p:spPr>
          <a:xfrm>
            <a:off x="7026126" y="5014661"/>
            <a:ext cx="648072" cy="3608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898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会員登録</a:t>
            </a:r>
            <a:endParaRPr kumimoji="1" lang="ja-JP" altLang="en-US" dirty="0"/>
          </a:p>
        </p:txBody>
      </p:sp>
      <p:sp>
        <p:nvSpPr>
          <p:cNvPr id="4" name="円/楕円 3"/>
          <p:cNvSpPr/>
          <p:nvPr/>
        </p:nvSpPr>
        <p:spPr>
          <a:xfrm>
            <a:off x="805521" y="2555611"/>
            <a:ext cx="1581374" cy="144421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3000" dirty="0">
                <a:solidFill>
                  <a:prstClr val="white"/>
                </a:solidFill>
              </a:rPr>
              <a:t>若者</a:t>
            </a:r>
          </a:p>
        </p:txBody>
      </p:sp>
      <p:sp>
        <p:nvSpPr>
          <p:cNvPr id="7" name="円/楕円 6"/>
          <p:cNvSpPr/>
          <p:nvPr/>
        </p:nvSpPr>
        <p:spPr>
          <a:xfrm>
            <a:off x="6630724" y="2555610"/>
            <a:ext cx="1670125" cy="144421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2700" dirty="0">
                <a:solidFill>
                  <a:prstClr val="white"/>
                </a:solidFill>
              </a:rPr>
              <a:t>地権者</a:t>
            </a:r>
          </a:p>
        </p:txBody>
      </p:sp>
      <p:sp>
        <p:nvSpPr>
          <p:cNvPr id="10" name="角丸四角形 9"/>
          <p:cNvSpPr/>
          <p:nvPr/>
        </p:nvSpPr>
        <p:spPr>
          <a:xfrm>
            <a:off x="2386895" y="4350796"/>
            <a:ext cx="4487242" cy="89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300" dirty="0">
                <a:solidFill>
                  <a:prstClr val="white"/>
                </a:solidFill>
              </a:rPr>
              <a:t>経歴、動機、顔写真</a:t>
            </a:r>
            <a:endParaRPr lang="en-US" altLang="ja-JP" sz="3300" dirty="0">
              <a:solidFill>
                <a:prstClr val="white"/>
              </a:solidFill>
            </a:endParaRPr>
          </a:p>
        </p:txBody>
      </p:sp>
      <p:sp>
        <p:nvSpPr>
          <p:cNvPr id="11" name="右矢印 10"/>
          <p:cNvSpPr/>
          <p:nvPr/>
        </p:nvSpPr>
        <p:spPr>
          <a:xfrm>
            <a:off x="2768056" y="2632262"/>
            <a:ext cx="3710738" cy="5244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350">
              <a:solidFill>
                <a:prstClr val="white"/>
              </a:solidFill>
            </a:endParaRPr>
          </a:p>
        </p:txBody>
      </p:sp>
      <p:sp>
        <p:nvSpPr>
          <p:cNvPr id="12" name="右矢印 11"/>
          <p:cNvSpPr/>
          <p:nvPr/>
        </p:nvSpPr>
        <p:spPr>
          <a:xfrm rot="10800000">
            <a:off x="2670304" y="3374331"/>
            <a:ext cx="3747698" cy="52443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350">
              <a:solidFill>
                <a:prstClr val="white"/>
              </a:solidFill>
            </a:endParaRPr>
          </a:p>
        </p:txBody>
      </p:sp>
      <p:sp>
        <p:nvSpPr>
          <p:cNvPr id="5" name="正方形/長方形 4"/>
          <p:cNvSpPr/>
          <p:nvPr/>
        </p:nvSpPr>
        <p:spPr>
          <a:xfrm>
            <a:off x="3628017" y="2470894"/>
            <a:ext cx="1887967" cy="1613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white"/>
                </a:solidFill>
              </a:rPr>
              <a:t>サイト</a:t>
            </a:r>
          </a:p>
        </p:txBody>
      </p:sp>
      <p:sp>
        <p:nvSpPr>
          <p:cNvPr id="3" name="動作設定ボタン: 戻る/前へ 2">
            <a:hlinkClick r:id="" action="ppaction://hlinkshowjump?jump=previousslide" highlightClick="1"/>
          </p:cNvPr>
          <p:cNvSpPr/>
          <p:nvPr/>
        </p:nvSpPr>
        <p:spPr>
          <a:xfrm>
            <a:off x="7308304" y="5589240"/>
            <a:ext cx="576064"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91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a:t>
            </a:r>
            <a:endParaRPr kumimoji="1" lang="ja-JP" altLang="en-US" dirty="0"/>
          </a:p>
        </p:txBody>
      </p:sp>
      <p:sp>
        <p:nvSpPr>
          <p:cNvPr id="3" name="コンテンツ プレースホルダー 2"/>
          <p:cNvSpPr>
            <a:spLocks noGrp="1"/>
          </p:cNvSpPr>
          <p:nvPr>
            <p:ph sz="half" idx="1"/>
          </p:nvPr>
        </p:nvSpPr>
        <p:spPr>
          <a:xfrm>
            <a:off x="628650" y="2226469"/>
            <a:ext cx="7584814" cy="3263504"/>
          </a:xfrm>
        </p:spPr>
        <p:txBody>
          <a:bodyPr>
            <a:normAutofit/>
          </a:bodyPr>
          <a:lstStyle/>
          <a:p>
            <a:pPr marL="0" indent="0">
              <a:buNone/>
            </a:pPr>
            <a:r>
              <a:rPr lang="ja-JP" altLang="en-US" sz="3600" dirty="0"/>
              <a:t>移民（県外からの移住者）を</a:t>
            </a:r>
            <a:endParaRPr lang="en-US" altLang="ja-JP" sz="3600" dirty="0"/>
          </a:p>
          <a:p>
            <a:pPr marL="0" indent="0">
              <a:buNone/>
            </a:pPr>
            <a:r>
              <a:rPr lang="ja-JP" altLang="en-US" sz="3600" dirty="0"/>
              <a:t>　　　　年間１０人受け入れる！！</a:t>
            </a:r>
          </a:p>
        </p:txBody>
      </p:sp>
    </p:spTree>
    <p:extLst>
      <p:ext uri="{BB962C8B-B14F-4D97-AF65-F5344CB8AC3E}">
        <p14:creationId xmlns:p14="http://schemas.microsoft.com/office/powerpoint/2010/main" val="21023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490" y="570156"/>
            <a:ext cx="7915958" cy="1054250"/>
          </a:xfrm>
        </p:spPr>
        <p:txBody>
          <a:bodyPr/>
          <a:lstStyle/>
          <a:p>
            <a:r>
              <a:rPr lang="ja-JP" altLang="en-US" sz="4000" dirty="0" smtClean="0"/>
              <a:t>３．発信方法の検討と実際の発信</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smtClean="0"/>
              <a:t>今後検討</a:t>
            </a:r>
            <a:endParaRPr kumimoji="1" lang="ja-JP" altLang="en-US" dirty="0"/>
          </a:p>
        </p:txBody>
      </p:sp>
    </p:spTree>
    <p:extLst>
      <p:ext uri="{BB962C8B-B14F-4D97-AF65-F5344CB8AC3E}">
        <p14:creationId xmlns:p14="http://schemas.microsoft.com/office/powerpoint/2010/main" val="173415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27584" y="2780928"/>
            <a:ext cx="7756263" cy="1054250"/>
          </a:xfrm>
        </p:spPr>
        <p:txBody>
          <a:bodyPr/>
          <a:lstStyle/>
          <a:p>
            <a:r>
              <a:rPr kumimoji="1"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2398841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4400" dirty="0" smtClean="0"/>
              <a:t>指導の様子</a:t>
            </a:r>
            <a:endParaRPr kumimoji="1" lang="ja-JP" altLang="en-US" sz="4400" dirty="0"/>
          </a:p>
        </p:txBody>
      </p:sp>
      <p:pic>
        <p:nvPicPr>
          <p:cNvPr id="7" name="コンテンツ プレースホルダー 6" descr="\\pke.ed.jp\pke\440\440003\65_ＩＣＴコース\H28_高大連携\高大連携(大学生の指導)\IMG_0201.JPG"/>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t="15024"/>
          <a:stretch/>
        </p:blipFill>
        <p:spPr bwMode="auto">
          <a:xfrm>
            <a:off x="539552" y="2564904"/>
            <a:ext cx="3949898" cy="3600400"/>
          </a:xfrm>
          <a:prstGeom prst="rect">
            <a:avLst/>
          </a:prstGeom>
          <a:noFill/>
          <a:ln>
            <a:noFill/>
          </a:ln>
          <a:extLst>
            <a:ext uri="{53640926-AAD7-44D8-BBD7-CCE9431645EC}">
              <a14:shadowObscured xmlns:a14="http://schemas.microsoft.com/office/drawing/2010/main"/>
            </a:ext>
          </a:extLst>
        </p:spPr>
      </p:pic>
      <p:pic>
        <p:nvPicPr>
          <p:cNvPr id="8" name="コンテンツ プレースホルダー 7" descr="\\pke.ed.jp\pke\440\440003\65_ＩＣＴコース\H28_高大連携\高大連携(大学生の指導)\IMG_0200.JPG"/>
          <p:cNvPicPr>
            <a:picLocks noGrp="1"/>
          </p:cNvPicPr>
          <p:nvPr>
            <p:ph sz="quarter" idx="14"/>
          </p:nvPr>
        </p:nvPicPr>
        <p:blipFill rotWithShape="1">
          <a:blip r:embed="rId4" cstate="print">
            <a:extLst>
              <a:ext uri="{28A0092B-C50C-407E-A947-70E740481C1C}">
                <a14:useLocalDpi xmlns:a14="http://schemas.microsoft.com/office/drawing/2010/main" val="0"/>
              </a:ext>
            </a:extLst>
          </a:blip>
          <a:srcRect t="15862" b="5823"/>
          <a:stretch/>
        </p:blipFill>
        <p:spPr bwMode="auto">
          <a:xfrm>
            <a:off x="4645024" y="2564904"/>
            <a:ext cx="4103439" cy="3528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0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490" y="570156"/>
            <a:ext cx="7915958" cy="1054250"/>
          </a:xfrm>
        </p:spPr>
        <p:txBody>
          <a:bodyPr/>
          <a:lstStyle/>
          <a:p>
            <a:r>
              <a:rPr lang="ja-JP" altLang="en-US" sz="4000" dirty="0" smtClean="0"/>
              <a:t>１．いの</a:t>
            </a:r>
            <a:r>
              <a:rPr lang="ja-JP" altLang="en-US" sz="4000" dirty="0"/>
              <a:t>町の現状把握と課題</a:t>
            </a:r>
            <a:r>
              <a:rPr lang="ja-JP" altLang="en-US" sz="4000" dirty="0" smtClean="0"/>
              <a:t>解決</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kumimoji="1" lang="ja-JP" altLang="en-US" sz="3200" dirty="0" smtClean="0"/>
              <a:t>（魅力）</a:t>
            </a:r>
            <a:endParaRPr kumimoji="1" lang="en-US" altLang="ja-JP" sz="3200" dirty="0" smtClean="0"/>
          </a:p>
          <a:p>
            <a:r>
              <a:rPr kumimoji="1" lang="ja-JP" altLang="en-US" dirty="0" smtClean="0"/>
              <a:t>和紙産業の繁栄</a:t>
            </a:r>
            <a:endParaRPr kumimoji="1" lang="en-US" altLang="ja-JP" dirty="0" smtClean="0"/>
          </a:p>
          <a:p>
            <a:r>
              <a:rPr kumimoji="1" lang="ja-JP" altLang="en-US" dirty="0" smtClean="0"/>
              <a:t>清流仁淀川</a:t>
            </a:r>
            <a:endParaRPr kumimoji="1" lang="en-US" altLang="ja-JP" dirty="0" smtClean="0"/>
          </a:p>
          <a:p>
            <a:endParaRPr lang="en-US" altLang="ja-JP" dirty="0"/>
          </a:p>
          <a:p>
            <a:pPr marL="0" indent="0">
              <a:buNone/>
            </a:pPr>
            <a:r>
              <a:rPr kumimoji="1" lang="ja-JP" altLang="en-US" sz="3200" dirty="0" smtClean="0"/>
              <a:t>（現状把握・問題発見）</a:t>
            </a:r>
            <a:endParaRPr kumimoji="1" lang="en-US" altLang="ja-JP" sz="3200" dirty="0" smtClean="0"/>
          </a:p>
          <a:p>
            <a:r>
              <a:rPr lang="ja-JP" altLang="en-US" dirty="0" smtClean="0"/>
              <a:t>街歩きツアー</a:t>
            </a:r>
            <a:endParaRPr lang="en-US" altLang="ja-JP" dirty="0" smtClean="0"/>
          </a:p>
          <a:p>
            <a:r>
              <a:rPr kumimoji="1" lang="ja-JP" altLang="en-US" dirty="0" smtClean="0"/>
              <a:t>聞き取り</a:t>
            </a:r>
            <a:r>
              <a:rPr kumimoji="1" lang="ja-JP" altLang="en-US" dirty="0"/>
              <a:t>調査</a:t>
            </a:r>
          </a:p>
        </p:txBody>
      </p:sp>
    </p:spTree>
    <p:extLst>
      <p:ext uri="{BB962C8B-B14F-4D97-AF65-F5344CB8AC3E}">
        <p14:creationId xmlns:p14="http://schemas.microsoft.com/office/powerpoint/2010/main" val="280486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75152" y="2674938"/>
            <a:ext cx="4601633"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FAB73BC-B049-4115-A692-8D63A059BFB8}" type="slidenum">
              <a:rPr lang="en-US" smtClean="0"/>
              <a:t>6</a:t>
            </a:fld>
            <a:endParaRPr lang="en-US" dirty="0"/>
          </a:p>
        </p:txBody>
      </p:sp>
      <p:sp>
        <p:nvSpPr>
          <p:cNvPr id="2" name="タイトル 1"/>
          <p:cNvSpPr>
            <a:spLocks noGrp="1"/>
          </p:cNvSpPr>
          <p:nvPr>
            <p:ph type="title"/>
          </p:nvPr>
        </p:nvSpPr>
        <p:spPr>
          <a:xfrm>
            <a:off x="628650" y="197831"/>
            <a:ext cx="7886700" cy="1325563"/>
          </a:xfrm>
        </p:spPr>
        <p:txBody>
          <a:bodyPr anchor="t">
            <a:normAutofit/>
          </a:bodyPr>
          <a:lstStyle/>
          <a:p>
            <a:r>
              <a:rPr kumimoji="1" lang="ja-JP" altLang="en-US" sz="3600" dirty="0" smtClean="0"/>
              <a:t>いの町の和紙</a:t>
            </a:r>
            <a:endParaRPr kumimoji="1" lang="ja-JP" altLang="en-US" sz="3600" dirty="0"/>
          </a:p>
        </p:txBody>
      </p:sp>
      <p:sp>
        <p:nvSpPr>
          <p:cNvPr id="5" name="正方形/長方形 4"/>
          <p:cNvSpPr/>
          <p:nvPr/>
        </p:nvSpPr>
        <p:spPr>
          <a:xfrm>
            <a:off x="0" y="6627168"/>
            <a:ext cx="2398413" cy="230832"/>
          </a:xfrm>
          <a:prstGeom prst="rect">
            <a:avLst/>
          </a:prstGeom>
        </p:spPr>
        <p:txBody>
          <a:bodyPr wrap="none">
            <a:spAutoFit/>
          </a:bodyPr>
          <a:lstStyle/>
          <a:p>
            <a:r>
              <a:rPr lang="ja-JP" altLang="en-US" sz="900" dirty="0" smtClean="0">
                <a:solidFill>
                  <a:schemeClr val="bg1"/>
                </a:solidFill>
              </a:rPr>
              <a:t>出典：</a:t>
            </a:r>
            <a:r>
              <a:rPr lang="en-US" altLang="ja-JP" sz="900" dirty="0" smtClean="0">
                <a:solidFill>
                  <a:schemeClr val="bg1"/>
                </a:solidFill>
              </a:rPr>
              <a:t>http</a:t>
            </a:r>
            <a:r>
              <a:rPr lang="en-US" altLang="ja-JP" sz="900" dirty="0">
                <a:solidFill>
                  <a:schemeClr val="bg1"/>
                </a:solidFill>
              </a:rPr>
              <a:t>://www.tosa-niyodogawa.com/wasi/</a:t>
            </a:r>
            <a:endParaRPr lang="ja-JP" altLang="en-US" sz="900" dirty="0">
              <a:solidFill>
                <a:schemeClr val="bg1"/>
              </a:solidFill>
            </a:endParaRPr>
          </a:p>
        </p:txBody>
      </p:sp>
      <p:grpSp>
        <p:nvGrpSpPr>
          <p:cNvPr id="7" name="グループ化 6"/>
          <p:cNvGrpSpPr/>
          <p:nvPr/>
        </p:nvGrpSpPr>
        <p:grpSpPr>
          <a:xfrm>
            <a:off x="0" y="860613"/>
            <a:ext cx="9144000" cy="5997388"/>
            <a:chOff x="1238250" y="595313"/>
            <a:chExt cx="6667500" cy="5667375"/>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595313"/>
              <a:ext cx="66675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238250" y="6022002"/>
              <a:ext cx="1954381" cy="230832"/>
            </a:xfrm>
            <a:prstGeom prst="rect">
              <a:avLst/>
            </a:prstGeom>
          </p:spPr>
          <p:txBody>
            <a:bodyPr wrap="none">
              <a:spAutoFit/>
            </a:bodyPr>
            <a:lstStyle/>
            <a:p>
              <a:r>
                <a:rPr lang="ja-JP" altLang="en-US" sz="900" dirty="0" smtClean="0">
                  <a:solidFill>
                    <a:schemeClr val="bg1"/>
                  </a:solidFill>
                </a:rPr>
                <a:t>出典：</a:t>
              </a:r>
              <a:r>
                <a:rPr lang="en-US" altLang="ja-JP" sz="900" dirty="0" smtClean="0">
                  <a:solidFill>
                    <a:schemeClr val="bg1"/>
                  </a:solidFill>
                </a:rPr>
                <a:t>http</a:t>
              </a:r>
              <a:r>
                <a:rPr lang="en-US" altLang="ja-JP" sz="900" dirty="0">
                  <a:solidFill>
                    <a:schemeClr val="bg1"/>
                  </a:solidFill>
                </a:rPr>
                <a:t>://kougeihin.jp/item/0909/</a:t>
              </a:r>
              <a:endParaRPr lang="ja-JP" altLang="en-US" sz="900" dirty="0">
                <a:solidFill>
                  <a:schemeClr val="bg1"/>
                </a:solidFill>
              </a:endParaRPr>
            </a:p>
          </p:txBody>
        </p:sp>
      </p:grpSp>
    </p:spTree>
    <p:extLst>
      <p:ext uri="{BB962C8B-B14F-4D97-AF65-F5344CB8AC3E}">
        <p14:creationId xmlns:p14="http://schemas.microsoft.com/office/powerpoint/2010/main" val="160883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AB73BC-B049-4115-A692-8D63A059BFB8}" type="slidenum">
              <a:rPr lang="en-US" smtClean="0"/>
              <a:t>7</a:t>
            </a:fld>
            <a:endParaRPr lang="en-US" dirty="0"/>
          </a:p>
        </p:txBody>
      </p:sp>
      <p:sp>
        <p:nvSpPr>
          <p:cNvPr id="2" name="タイトル 1"/>
          <p:cNvSpPr>
            <a:spLocks noGrp="1"/>
          </p:cNvSpPr>
          <p:nvPr>
            <p:ph type="title"/>
          </p:nvPr>
        </p:nvSpPr>
        <p:spPr>
          <a:xfrm>
            <a:off x="383659" y="172091"/>
            <a:ext cx="7886700" cy="1325563"/>
          </a:xfrm>
        </p:spPr>
        <p:txBody>
          <a:bodyPr anchor="t">
            <a:normAutofit/>
          </a:bodyPr>
          <a:lstStyle/>
          <a:p>
            <a:r>
              <a:rPr kumimoji="1" lang="ja-JP" altLang="en-US" sz="3600" dirty="0" smtClean="0"/>
              <a:t>仁淀川（水質日本一）</a:t>
            </a:r>
            <a:endParaRPr kumimoji="1" lang="ja-JP" altLang="en-US" sz="3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51"/>
            <a:ext cx="9144000" cy="6897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グループ化 11"/>
          <p:cNvGrpSpPr/>
          <p:nvPr/>
        </p:nvGrpSpPr>
        <p:grpSpPr>
          <a:xfrm>
            <a:off x="0" y="-19876"/>
            <a:ext cx="9144000" cy="6858000"/>
            <a:chOff x="-2244437" y="1231508"/>
            <a:chExt cx="8104909" cy="5076825"/>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437" y="1231508"/>
              <a:ext cx="8104909"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220027" y="6077501"/>
              <a:ext cx="2248072" cy="230832"/>
            </a:xfrm>
            <a:prstGeom prst="rect">
              <a:avLst/>
            </a:prstGeom>
          </p:spPr>
          <p:txBody>
            <a:bodyPr wrap="square">
              <a:spAutoFit/>
            </a:bodyPr>
            <a:lstStyle/>
            <a:p>
              <a:r>
                <a:rPr lang="ja-JP" altLang="en-US" sz="900" dirty="0" smtClean="0">
                  <a:solidFill>
                    <a:schemeClr val="bg1"/>
                  </a:solidFill>
                </a:rPr>
                <a:t>出典：</a:t>
              </a:r>
              <a:r>
                <a:rPr lang="en-US" altLang="ja-JP" sz="900" dirty="0" smtClean="0">
                  <a:solidFill>
                    <a:schemeClr val="bg1"/>
                  </a:solidFill>
                </a:rPr>
                <a:t>http</a:t>
              </a:r>
              <a:r>
                <a:rPr lang="en-US" altLang="ja-JP" sz="900" dirty="0">
                  <a:solidFill>
                    <a:schemeClr val="bg1"/>
                  </a:solidFill>
                </a:rPr>
                <a:t>://niyodogawa-kanko.net/</a:t>
              </a:r>
              <a:endParaRPr lang="ja-JP" altLang="en-US" sz="900" dirty="0">
                <a:solidFill>
                  <a:schemeClr val="bg1"/>
                </a:solidFill>
              </a:endParaRPr>
            </a:p>
          </p:txBody>
        </p:sp>
      </p:grpSp>
    </p:spTree>
    <p:extLst>
      <p:ext uri="{BB962C8B-B14F-4D97-AF65-F5344CB8AC3E}">
        <p14:creationId xmlns:p14="http://schemas.microsoft.com/office/powerpoint/2010/main" val="216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AB73BC-B049-4115-A692-8D63A059BFB8}" type="slidenum">
              <a:rPr lang="en-US" smtClean="0"/>
              <a:t>8</a:t>
            </a:fld>
            <a:endParaRPr lang="en-US" dirty="0"/>
          </a:p>
        </p:txBody>
      </p:sp>
      <p:sp>
        <p:nvSpPr>
          <p:cNvPr id="2" name="タイトル 1"/>
          <p:cNvSpPr>
            <a:spLocks noGrp="1"/>
          </p:cNvSpPr>
          <p:nvPr>
            <p:ph type="title"/>
          </p:nvPr>
        </p:nvSpPr>
        <p:spPr>
          <a:xfrm>
            <a:off x="419725" y="365126"/>
            <a:ext cx="8095625" cy="815281"/>
          </a:xfrm>
        </p:spPr>
        <p:txBody>
          <a:bodyPr anchor="t">
            <a:noAutofit/>
          </a:bodyPr>
          <a:lstStyle/>
          <a:p>
            <a:r>
              <a:rPr kumimoji="1" lang="ja-JP" altLang="en-US" sz="4400" dirty="0" smtClean="0"/>
              <a:t>街</a:t>
            </a:r>
            <a:r>
              <a:rPr lang="ja-JP" altLang="en-US" sz="4400" dirty="0" smtClean="0"/>
              <a:t>歩きツアー</a:t>
            </a:r>
            <a:endParaRPr kumimoji="1" lang="ja-JP" altLang="en-US" sz="4400" dirty="0"/>
          </a:p>
        </p:txBody>
      </p:sp>
      <p:pic>
        <p:nvPicPr>
          <p:cNvPr id="5" name="図 4" descr="\\pke.ed.jp\pke\440\440003\65_ＩＣＴコース\高大連携\第１回ﾌｨｰﾙﾄﾞﾜｰｸ(5_6)\IMGA0495.JPG"/>
          <p:cNvPicPr/>
          <p:nvPr/>
        </p:nvPicPr>
        <p:blipFill rotWithShape="1">
          <a:blip r:embed="rId3" cstate="print">
            <a:extLst>
              <a:ext uri="{28A0092B-C50C-407E-A947-70E740481C1C}">
                <a14:useLocalDpi xmlns:a14="http://schemas.microsoft.com/office/drawing/2010/main" val="0"/>
              </a:ext>
            </a:extLst>
          </a:blip>
          <a:srcRect l="1053" t="3972" r="2701" b="9127"/>
          <a:stretch/>
        </p:blipFill>
        <p:spPr bwMode="auto">
          <a:xfrm>
            <a:off x="171876" y="2132856"/>
            <a:ext cx="4464496" cy="3744416"/>
          </a:xfrm>
          <a:prstGeom prst="rect">
            <a:avLst/>
          </a:prstGeom>
          <a:noFill/>
          <a:ln>
            <a:noFill/>
          </a:ln>
          <a:extLst>
            <a:ext uri="{53640926-AAD7-44D8-BBD7-CCE9431645EC}">
              <a14:shadowObscured xmlns:a14="http://schemas.microsoft.com/office/drawing/2010/main"/>
            </a:ext>
          </a:extLst>
        </p:spPr>
      </p:pic>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4652356" y="2119568"/>
            <a:ext cx="4168116" cy="3757703"/>
          </a:xfrm>
          <a:prstGeom prst="rect">
            <a:avLst/>
          </a:prstGeom>
          <a:noFill/>
          <a:ln>
            <a:noFill/>
          </a:ln>
        </p:spPr>
      </p:pic>
    </p:spTree>
    <p:extLst>
      <p:ext uri="{BB962C8B-B14F-4D97-AF65-F5344CB8AC3E}">
        <p14:creationId xmlns:p14="http://schemas.microsoft.com/office/powerpoint/2010/main" val="1854938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FAB73BC-B049-4115-A692-8D63A059BFB8}" type="slidenum">
              <a:rPr lang="en-US" smtClean="0"/>
              <a:t>9</a:t>
            </a:fld>
            <a:endParaRPr lang="en-US" dirty="0"/>
          </a:p>
        </p:txBody>
      </p:sp>
      <p:sp>
        <p:nvSpPr>
          <p:cNvPr id="2" name="タイトル 1"/>
          <p:cNvSpPr>
            <a:spLocks noGrp="1"/>
          </p:cNvSpPr>
          <p:nvPr>
            <p:ph type="title"/>
          </p:nvPr>
        </p:nvSpPr>
        <p:spPr>
          <a:xfrm>
            <a:off x="465513" y="570156"/>
            <a:ext cx="8395853" cy="1054250"/>
          </a:xfrm>
        </p:spPr>
        <p:txBody>
          <a:bodyPr>
            <a:normAutofit fontScale="90000"/>
          </a:bodyPr>
          <a:lstStyle/>
          <a:p>
            <a:r>
              <a:rPr lang="ja-JP" altLang="en-US" sz="3600" dirty="0"/>
              <a:t>街歩き</a:t>
            </a:r>
            <a:r>
              <a:rPr lang="ja-JP" altLang="en-US" sz="3600" dirty="0" smtClean="0"/>
              <a:t>ツアー</a:t>
            </a:r>
            <a:r>
              <a:rPr lang="en-US" altLang="ja-JP" sz="3600" dirty="0" smtClean="0"/>
              <a:t/>
            </a:r>
            <a:br>
              <a:rPr lang="en-US" altLang="ja-JP" sz="3600" dirty="0" smtClean="0"/>
            </a:br>
            <a:r>
              <a:rPr lang="ja-JP" altLang="en-US" sz="3600" dirty="0"/>
              <a:t>（</a:t>
            </a:r>
            <a:r>
              <a:rPr lang="ja-JP" altLang="en-US" sz="3600" dirty="0" smtClean="0"/>
              <a:t>吉井源</a:t>
            </a:r>
            <a:r>
              <a:rPr kumimoji="1" lang="ja-JP" altLang="en-US" sz="3600" dirty="0" smtClean="0"/>
              <a:t>太生家・紙の博物館）</a:t>
            </a:r>
            <a:endParaRPr kumimoji="1" lang="ja-JP" altLang="en-US" sz="3600" dirty="0"/>
          </a:p>
        </p:txBody>
      </p:sp>
      <p:pic>
        <p:nvPicPr>
          <p:cNvPr id="10242" name="Picture 2" descr="\\pke.ed.jp\pke\440\440003\65_ＩＣＴコース\高大連携\第2回ﾌｨｰﾙﾄﾞﾜｰｸ(6_10)\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420889"/>
            <a:ext cx="4104456" cy="435262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pke.ed.jp\pke\440\440003\65_ＩＣＴコース\高大連携\第2回ﾌｨｰﾙﾄﾞﾜｰｸ(6_10)\IMG_00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2420889"/>
            <a:ext cx="4320480" cy="430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83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ハードカバー">
  <a:themeElements>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ハードカバー">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ハードカバー">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993</Words>
  <Application>Microsoft Office PowerPoint</Application>
  <PresentationFormat>画面に合わせる (4:3)</PresentationFormat>
  <Paragraphs>200</Paragraphs>
  <Slides>35</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35</vt:i4>
      </vt:variant>
    </vt:vector>
  </HeadingPairs>
  <TitlesOfParts>
    <vt:vector size="45" baseType="lpstr">
      <vt:lpstr>HGS明朝E</vt:lpstr>
      <vt:lpstr>ＭＳ Ｐゴシック</vt:lpstr>
      <vt:lpstr>Arial</vt:lpstr>
      <vt:lpstr>Book Antiqua</vt:lpstr>
      <vt:lpstr>Calibri</vt:lpstr>
      <vt:lpstr>Calibri Light</vt:lpstr>
      <vt:lpstr>Wingdings</vt:lpstr>
      <vt:lpstr>ハードカバー</vt:lpstr>
      <vt:lpstr>Office ​​テーマ</vt:lpstr>
      <vt:lpstr>Office テーマ</vt:lpstr>
      <vt:lpstr>いの町活性プラン （僕たちがいの町を元気にしたい！）</vt:lpstr>
      <vt:lpstr>研究目的</vt:lpstr>
      <vt:lpstr>研究方法</vt:lpstr>
      <vt:lpstr>指導の様子</vt:lpstr>
      <vt:lpstr>１．いの町の現状把握と課題解決</vt:lpstr>
      <vt:lpstr>いの町の和紙</vt:lpstr>
      <vt:lpstr>仁淀川（水質日本一）</vt:lpstr>
      <vt:lpstr>街歩きツアー</vt:lpstr>
      <vt:lpstr>街歩きツアー （吉井源太生家・紙の博物館）</vt:lpstr>
      <vt:lpstr>２．発信するコンテンツの焦点化</vt:lpstr>
      <vt:lpstr>産業プラン</vt:lpstr>
      <vt:lpstr>いの町の和紙</vt:lpstr>
      <vt:lpstr>PowerPoint プレゼンテーション</vt:lpstr>
      <vt:lpstr>　「土佐和紙の黄金時代」の産物</vt:lpstr>
      <vt:lpstr>いの町の製造業と就業者数　（2010年）</vt:lpstr>
      <vt:lpstr>いの町（パルプ、紙など事業所） 1986年（S61年）～2013年（H25年） </vt:lpstr>
      <vt:lpstr>和紙の問題点</vt:lpstr>
      <vt:lpstr>和紙産業の減少理由</vt:lpstr>
      <vt:lpstr>今こそ後継者育成の重要性が問われています！！ </vt:lpstr>
      <vt:lpstr>・和紙コンテスト開催</vt:lpstr>
      <vt:lpstr>PowerPoint プレゼンテーション</vt:lpstr>
      <vt:lpstr>PowerPoint プレゼンテーション</vt:lpstr>
      <vt:lpstr>農業プラン</vt:lpstr>
      <vt:lpstr>いの町の農業が抱える問題点と解決策について</vt:lpstr>
      <vt:lpstr>PowerPoint プレゼンテーション</vt:lpstr>
      <vt:lpstr>耕作放棄地率</vt:lpstr>
      <vt:lpstr>いの町の農業が抱える問題点</vt:lpstr>
      <vt:lpstr>PowerPoint プレゼンテーション</vt:lpstr>
      <vt:lpstr>PowerPoint プレゼンテーション</vt:lpstr>
      <vt:lpstr>PowerPoint プレゼンテーション</vt:lpstr>
      <vt:lpstr>PowerPoint プレゼンテーション</vt:lpstr>
      <vt:lpstr>会員登録</vt:lpstr>
      <vt:lpstr>目標</vt:lpstr>
      <vt:lpstr>３．発信方法の検討と実際の発信</vt:lpstr>
      <vt:lpstr>ご清聴ありがとうございました。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４．地域に根差した学習プログラム</dc:title>
  <dc:creator>se</dc:creator>
  <cp:lastModifiedBy>Administrator</cp:lastModifiedBy>
  <cp:revision>74</cp:revision>
  <cp:lastPrinted>2016-12-26T02:09:04Z</cp:lastPrinted>
  <dcterms:created xsi:type="dcterms:W3CDTF">2016-12-07T09:14:27Z</dcterms:created>
  <dcterms:modified xsi:type="dcterms:W3CDTF">2017-01-23T03:14:23Z</dcterms:modified>
</cp:coreProperties>
</file>